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2" r:id="rId86"/>
    <p:sldId id="341" r:id="rId87"/>
    <p:sldId id="343" r:id="rId88"/>
    <p:sldId id="344" r:id="rId89"/>
    <p:sldId id="345" r:id="rId9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/>
    <p:restoredTop sz="93059"/>
  </p:normalViewPr>
  <p:slideViewPr>
    <p:cSldViewPr snapToGrid="0" snapToObjects="1">
      <p:cViewPr varScale="1">
        <p:scale>
          <a:sx n="59" d="100"/>
          <a:sy n="59" d="100"/>
        </p:scale>
        <p:origin x="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F266-77AE-B64D-B51D-48F267E2C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C4FCB-F10E-AA46-BED2-2C5F4E8510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9FA98-830A-884A-AA32-862168D1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1D232-CBF7-2049-B86C-D1EAC5D2069D}" type="datetimeFigureOut">
              <a:rPr lang="it-IT" smtClean="0"/>
              <a:t>11/03/18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18337-614F-4D45-9882-DFE4B998C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36734-A33A-D049-B709-168D05545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12D8-4730-2E4A-9CE1-8CD6B235EB5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191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2EF5-9954-FE48-8EED-64B89A92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B1BFA-9FFC-4B48-A8D7-B08EA45445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F5793-32FF-0149-B9BB-D557E90C0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1D232-CBF7-2049-B86C-D1EAC5D2069D}" type="datetimeFigureOut">
              <a:rPr lang="it-IT" smtClean="0"/>
              <a:t>11/03/18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93CA6-A6A5-9545-A727-ADD4641E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0F72-F55E-1542-9A53-B1AC8126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12D8-4730-2E4A-9CE1-8CD6B235EB5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0237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556FA9-E207-AB42-A6DC-B6D168DD98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46DA6-E08C-EC43-9E94-12E8B9010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B0B71-0B53-2E40-86B8-51114D6F7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1D232-CBF7-2049-B86C-D1EAC5D2069D}" type="datetimeFigureOut">
              <a:rPr lang="it-IT" smtClean="0"/>
              <a:t>11/03/18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AEFBD-540C-4B47-B2BE-CF74894A4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E571D-EE90-1A44-A913-11F807AD5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12D8-4730-2E4A-9CE1-8CD6B235EB5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3325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7B488-63EC-1042-914D-9D4918CCD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DF95-957D-394E-8F91-7BFC6DC7A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83346-7185-A54A-BC77-616AD2BF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1D232-CBF7-2049-B86C-D1EAC5D2069D}" type="datetimeFigureOut">
              <a:rPr lang="it-IT" smtClean="0"/>
              <a:t>11/03/18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57ABE-EB8E-544A-ABEC-38EC1E5AD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58890-F363-9148-9563-E1234ABC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12D8-4730-2E4A-9CE1-8CD6B235EB5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0213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5D3F-2663-7F4E-AECC-3F3CD2B19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E4ED0-AAAB-9449-9C42-442A8BF84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7D1BE-7C07-CD4C-83FE-1B97F500E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1D232-CBF7-2049-B86C-D1EAC5D2069D}" type="datetimeFigureOut">
              <a:rPr lang="it-IT" smtClean="0"/>
              <a:t>11/03/18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FB360-63DA-3D4F-B5B7-C8B9A8C99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08663-896C-7748-880E-028354D80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12D8-4730-2E4A-9CE1-8CD6B235EB5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5824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4105-D274-7442-9EE4-136A657E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2A723-D119-4E42-AEDB-18CB61071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4FA6D-9E53-5141-97EB-88204231C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4F2E0-CF6D-4645-BDA8-6B34C254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1D232-CBF7-2049-B86C-D1EAC5D2069D}" type="datetimeFigureOut">
              <a:rPr lang="it-IT" smtClean="0"/>
              <a:t>11/03/18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614D6-D69A-7347-A9D8-52962B60B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22ABE-4B4F-204A-9BDD-92F5ED0B8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12D8-4730-2E4A-9CE1-8CD6B235EB5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333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21D7-8C94-C042-9177-21B1E472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1B21E-5D8B-054C-9D3F-6705DDBC2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9A1FF-B69D-8F43-BCF1-0EA2CCEA2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D9A1FA-3869-C14A-B9CC-78EABAE353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3F9F0F-CFE0-C048-A157-6CF0FA0D3A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D85189-CCE7-E14B-A86D-5E7F783DE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1D232-CBF7-2049-B86C-D1EAC5D2069D}" type="datetimeFigureOut">
              <a:rPr lang="it-IT" smtClean="0"/>
              <a:t>11/03/18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D3771B-7EAC-8649-B715-00D2B5BB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3B264C-6EFC-2440-820F-B595B701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12D8-4730-2E4A-9CE1-8CD6B235EB5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286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CD3A-892D-E340-8BBA-9A637175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6A2811-6CD7-184C-9E01-05E460F8C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1D232-CBF7-2049-B86C-D1EAC5D2069D}" type="datetimeFigureOut">
              <a:rPr lang="it-IT" smtClean="0"/>
              <a:t>11/03/18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62D565-A1F7-D54D-B4C4-74BAD4C48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B977D-EC84-B240-A06F-B2B3C9E3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12D8-4730-2E4A-9CE1-8CD6B235EB5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93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0FA4EC-4425-A047-8934-ECE135F3C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1D232-CBF7-2049-B86C-D1EAC5D2069D}" type="datetimeFigureOut">
              <a:rPr lang="it-IT" smtClean="0"/>
              <a:t>11/03/18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6C5C69-EA02-5C4D-9F03-90389EC2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D98F7-EA4C-464D-AD3D-2CF4805D8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12D8-4730-2E4A-9CE1-8CD6B235EB5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266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E2776-7CC3-5147-89A8-88B077FD1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7D2AB-ECFC-A246-B711-1E3282BED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37A3F-20A2-B647-8607-DA0CCABF1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27FAD-9737-464B-ABAD-E8CFEFDC7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1D232-CBF7-2049-B86C-D1EAC5D2069D}" type="datetimeFigureOut">
              <a:rPr lang="it-IT" smtClean="0"/>
              <a:t>11/03/18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0CA2BF-7E4A-944A-9344-C638DF16C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62723-866F-294A-9E0A-77B9F4ED6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12D8-4730-2E4A-9CE1-8CD6B235EB5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0085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B72F-4D6E-D74E-A03A-F1B89012F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C50CF1-8EB7-174F-9DA9-FFC5C87D6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10EEB-7BE3-2C4C-8F73-B11C88743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C1CBF8-FF2F-1A47-92C9-AC7CE6006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1D232-CBF7-2049-B86C-D1EAC5D2069D}" type="datetimeFigureOut">
              <a:rPr lang="it-IT" smtClean="0"/>
              <a:t>11/03/18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B6617-DEB8-BF47-B85F-3A722ED4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895DE-C168-CA4E-9132-A9D30CFC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12D8-4730-2E4A-9CE1-8CD6B235EB5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425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318FD5-8844-024F-ADF0-D613F146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373D3-DE28-A44D-8A68-B11215C30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05BE4-7A05-6B45-ADFE-E457F6042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1D232-CBF7-2049-B86C-D1EAC5D2069D}" type="datetimeFigureOut">
              <a:rPr lang="it-IT" smtClean="0"/>
              <a:t>11/03/18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A0028-CC67-6744-B256-8904A584B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74F9F-C336-574C-AB55-375B367B4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612D8-4730-2E4A-9CE1-8CD6B235EB5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879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api/core/Pipe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39F5-FB8B-7749-81CD-31B6FAE82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Angular</a:t>
            </a:r>
            <a:r>
              <a:rPr lang="it-IT" dirty="0"/>
              <a:t>: teoria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3645C9-1C69-4C4E-906E-22CBA57F4F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Salvatore Sorrentino</a:t>
            </a:r>
          </a:p>
        </p:txBody>
      </p:sp>
    </p:spTree>
    <p:extLst>
      <p:ext uri="{BB962C8B-B14F-4D97-AF65-F5344CB8AC3E}">
        <p14:creationId xmlns:p14="http://schemas.microsoft.com/office/powerpoint/2010/main" val="71127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A0F35-A6ED-6945-906F-45207B6F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Demo: </a:t>
            </a:r>
            <a:r>
              <a:rPr lang="it-IT" dirty="0" err="1"/>
              <a:t>Heroes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97FB7-077C-264B-A0D9-FE37663C6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3600" dirty="0"/>
              <a:t>Creiamo un componente </a:t>
            </a:r>
            <a:r>
              <a:rPr lang="it-IT" sz="3600" dirty="0" err="1"/>
              <a:t>HeroListComponent</a:t>
            </a:r>
            <a:r>
              <a:rPr lang="it-IT" sz="3600" dirty="0"/>
              <a:t> che avrà una proprietà </a:t>
            </a:r>
            <a:r>
              <a:rPr lang="it-IT" sz="3600" dirty="0" err="1"/>
              <a:t>heroes</a:t>
            </a:r>
            <a:r>
              <a:rPr lang="it-IT" sz="3600" dirty="0"/>
              <a:t> che restituisce un array di eroi prelevandoli da un servizio.</a:t>
            </a:r>
          </a:p>
          <a:p>
            <a:pPr algn="just"/>
            <a:r>
              <a:rPr lang="it-IT" sz="3600" dirty="0"/>
              <a:t>Il componente avrà anche un metodo </a:t>
            </a:r>
            <a:r>
              <a:rPr lang="it-IT" sz="3600" dirty="0" err="1"/>
              <a:t>selectHero</a:t>
            </a:r>
            <a:r>
              <a:rPr lang="it-IT" sz="3600" dirty="0"/>
              <a:t>() che serve a dare un valore alla proprietà </a:t>
            </a:r>
            <a:r>
              <a:rPr lang="it-IT" sz="3600" dirty="0" err="1"/>
              <a:t>selectedHero</a:t>
            </a:r>
            <a:r>
              <a:rPr lang="it-IT" sz="3600" dirty="0"/>
              <a:t> quando l’utente cliccherà per scegliere un eroe dalla lista.  </a:t>
            </a:r>
          </a:p>
          <a:p>
            <a:pPr algn="just"/>
            <a:r>
              <a:rPr lang="it-IT" sz="3600" dirty="0" err="1"/>
              <a:t>ng</a:t>
            </a:r>
            <a:r>
              <a:rPr lang="it-IT" sz="3600" dirty="0"/>
              <a:t> generate component </a:t>
            </a:r>
            <a:r>
              <a:rPr lang="it-IT" sz="3600" dirty="0" err="1"/>
              <a:t>heroList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065515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2110-0C4A-7D40-A4D4-4FDF5D93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Creazione della classe Hero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FA0CC-CB80-9A49-85C0-B242CE52E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t-IT" dirty="0"/>
              <a:t>Nella cartella </a:t>
            </a:r>
            <a:r>
              <a:rPr lang="it-IT" dirty="0" err="1"/>
              <a:t>app</a:t>
            </a:r>
            <a:r>
              <a:rPr lang="it-IT" dirty="0"/>
              <a:t> creiamo una sottocartella chiamata </a:t>
            </a:r>
            <a:r>
              <a:rPr lang="it-IT" dirty="0" err="1"/>
              <a:t>models</a:t>
            </a:r>
            <a:r>
              <a:rPr lang="it-IT" dirty="0"/>
              <a:t> e al suo interno aggiungiamo un file </a:t>
            </a:r>
            <a:r>
              <a:rPr lang="it-IT" dirty="0" err="1"/>
              <a:t>hero.ts</a:t>
            </a:r>
            <a:r>
              <a:rPr lang="it-IT" dirty="0"/>
              <a:t> (mi raccomando! I nomi dei file iniziano sempre con la lettera minuscola. Sapete quanto sono suscettibili gli sviluppatori)</a:t>
            </a:r>
          </a:p>
          <a:p>
            <a:pPr marL="0" indent="0">
              <a:buNone/>
            </a:pPr>
            <a:r>
              <a:rPr lang="it-IT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3F02B-06D6-6449-81A6-C2006A472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736" y="3839030"/>
            <a:ext cx="5202464" cy="263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21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924E7-6C74-BE47-A96A-130A87A81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1122" y="961812"/>
            <a:ext cx="6383155" cy="4930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36FDF4-8162-5046-84F9-2C03ABA11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Scrittura del componente HeroList</a:t>
            </a:r>
          </a:p>
        </p:txBody>
      </p:sp>
    </p:spTree>
    <p:extLst>
      <p:ext uri="{BB962C8B-B14F-4D97-AF65-F5344CB8AC3E}">
        <p14:creationId xmlns:p14="http://schemas.microsoft.com/office/powerpoint/2010/main" val="3026071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9D02-7D28-D145-BAFD-6957E54C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Creiamo una lista temporanea di eroi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E3E25-1A1F-414F-A79D-5536964FE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Creare nella cartella </a:t>
            </a:r>
            <a:r>
              <a:rPr lang="it-IT" dirty="0" err="1"/>
              <a:t>models</a:t>
            </a:r>
            <a:r>
              <a:rPr lang="it-IT" dirty="0"/>
              <a:t> un file </a:t>
            </a:r>
            <a:r>
              <a:rPr lang="it-IT" dirty="0" err="1"/>
              <a:t>mock-heroes.ts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BD0E2-1DE5-2B4C-82D6-042132582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914" y="2703042"/>
            <a:ext cx="4430486" cy="415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09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AF0EA-FD9A-EE46-AE6E-8BFF6F71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Aggiungiamo una lista temporanea di eroi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A7FB7B3-440C-5949-B5EC-8BA6C4411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8344" y="768076"/>
            <a:ext cx="7289754" cy="5596813"/>
          </a:xfrm>
        </p:spPr>
      </p:pic>
    </p:spTree>
    <p:extLst>
      <p:ext uri="{BB962C8B-B14F-4D97-AF65-F5344CB8AC3E}">
        <p14:creationId xmlns:p14="http://schemas.microsoft.com/office/powerpoint/2010/main" val="2759230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E7EEC6-88A9-3A4B-8B92-8B648446D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331986"/>
            <a:ext cx="10905066" cy="3080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40A55C-2545-4C47-8C98-EDAFB8C25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Component Templates</a:t>
            </a:r>
          </a:p>
        </p:txBody>
      </p:sp>
    </p:spTree>
    <p:extLst>
      <p:ext uri="{BB962C8B-B14F-4D97-AF65-F5344CB8AC3E}">
        <p14:creationId xmlns:p14="http://schemas.microsoft.com/office/powerpoint/2010/main" val="1923210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0ECEBD-E99D-3344-91FC-E8A7249D4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740926"/>
            <a:ext cx="10905066" cy="226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CF3F02-32A2-CD4B-A737-B63C33EE3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Template html</a:t>
            </a:r>
          </a:p>
        </p:txBody>
      </p:sp>
    </p:spTree>
    <p:extLst>
      <p:ext uri="{BB962C8B-B14F-4D97-AF65-F5344CB8AC3E}">
        <p14:creationId xmlns:p14="http://schemas.microsoft.com/office/powerpoint/2010/main" val="3805404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8BE82E-B731-0749-9FF4-63715B725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966616"/>
            <a:ext cx="6553545" cy="29327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7F2640-B2BA-BF4C-84D1-45A49EB46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Direttiva *ngFor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ADE30-DD6B-5F4D-8768-128AD6B37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La direttiva ngFor serve ad eseguere nel template html un loop su proprietà array</a:t>
            </a:r>
          </a:p>
        </p:txBody>
      </p:sp>
    </p:spTree>
    <p:extLst>
      <p:ext uri="{BB962C8B-B14F-4D97-AF65-F5344CB8AC3E}">
        <p14:creationId xmlns:p14="http://schemas.microsoft.com/office/powerpoint/2010/main" val="2565760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AF69-4F60-3740-8929-27D3F7E3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direttiva </a:t>
            </a:r>
            <a:r>
              <a:rPr lang="it-IT" dirty="0" err="1"/>
              <a:t>ngFor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F6543-23AB-6C49-BAED-85C8A3AA3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t-IT" dirty="0"/>
              <a:t>Non dimenticare l’asterisco * in *</a:t>
            </a:r>
            <a:r>
              <a:rPr lang="it-IT" dirty="0" err="1"/>
              <a:t>ngFor</a:t>
            </a:r>
            <a:r>
              <a:rPr lang="it-IT" dirty="0"/>
              <a:t>. E’ parte essenziale della sintassi</a:t>
            </a:r>
          </a:p>
          <a:p>
            <a:pPr algn="just"/>
            <a:r>
              <a:rPr lang="it-IT" dirty="0" err="1"/>
              <a:t>ngFor</a:t>
            </a:r>
            <a:r>
              <a:rPr lang="it-IT" dirty="0"/>
              <a:t> è una </a:t>
            </a:r>
            <a:r>
              <a:rPr lang="it-IT" dirty="0" err="1"/>
              <a:t>repeater</a:t>
            </a:r>
            <a:r>
              <a:rPr lang="it-IT" dirty="0"/>
              <a:t> </a:t>
            </a:r>
            <a:r>
              <a:rPr lang="it-IT" dirty="0" err="1"/>
              <a:t>directive</a:t>
            </a:r>
            <a:r>
              <a:rPr lang="it-IT" dirty="0"/>
              <a:t>, ossia una maniera di presentare una lista di item.</a:t>
            </a:r>
          </a:p>
          <a:p>
            <a:pPr algn="just"/>
            <a:r>
              <a:rPr lang="it-IT" dirty="0"/>
              <a:t>Definiamo un blocco di HTML che definisca come debba apparire un singolo item e informiamo </a:t>
            </a:r>
            <a:r>
              <a:rPr lang="it-IT" dirty="0" err="1"/>
              <a:t>Angular</a:t>
            </a:r>
            <a:r>
              <a:rPr lang="it-IT" dirty="0"/>
              <a:t> di usare quel blocco come un </a:t>
            </a:r>
            <a:r>
              <a:rPr lang="it-IT" dirty="0" err="1"/>
              <a:t>template</a:t>
            </a:r>
            <a:r>
              <a:rPr lang="it-IT" dirty="0"/>
              <a:t> per eseguire il </a:t>
            </a:r>
            <a:r>
              <a:rPr lang="it-IT" dirty="0" err="1"/>
              <a:t>rendering</a:t>
            </a:r>
            <a:r>
              <a:rPr lang="it-IT" dirty="0"/>
              <a:t> di ciascun item della lista</a:t>
            </a:r>
          </a:p>
          <a:p>
            <a:pPr algn="just"/>
            <a:r>
              <a:rPr lang="it-IT" dirty="0"/>
              <a:t>Lo * non è una </a:t>
            </a:r>
            <a:r>
              <a:rPr lang="it-IT" dirty="0" err="1"/>
              <a:t>template</a:t>
            </a:r>
            <a:r>
              <a:rPr lang="it-IT" dirty="0"/>
              <a:t> </a:t>
            </a:r>
            <a:r>
              <a:rPr lang="it-IT" dirty="0" err="1"/>
              <a:t>expression</a:t>
            </a:r>
            <a:r>
              <a:rPr lang="it-IT" dirty="0"/>
              <a:t>. E’ una </a:t>
            </a:r>
            <a:r>
              <a:rPr lang="it-IT" dirty="0" err="1"/>
              <a:t>microsintassi</a:t>
            </a:r>
            <a:r>
              <a:rPr lang="it-IT" dirty="0"/>
              <a:t> nota al </a:t>
            </a:r>
            <a:r>
              <a:rPr lang="it-IT" dirty="0" err="1"/>
              <a:t>framework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7071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B6E5B-44D0-D245-87F7-576226B08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Conditional</a:t>
            </a:r>
            <a:r>
              <a:rPr lang="it-IT" dirty="0"/>
              <a:t> display con </a:t>
            </a:r>
            <a:r>
              <a:rPr lang="it-IT" dirty="0" err="1"/>
              <a:t>ngIf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8A6B14-D48A-F440-9662-1826F3BD9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851" y="3106080"/>
            <a:ext cx="11982149" cy="1327013"/>
          </a:xfrm>
        </p:spPr>
      </p:pic>
    </p:spTree>
    <p:extLst>
      <p:ext uri="{BB962C8B-B14F-4D97-AF65-F5344CB8AC3E}">
        <p14:creationId xmlns:p14="http://schemas.microsoft.com/office/powerpoint/2010/main" val="1238509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5296-D50E-C74C-831C-11C18675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Architettura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ED0B7-3A28-3342-B3AA-5874DD8D8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it-IT" sz="3600" dirty="0" err="1"/>
              <a:t>Angular</a:t>
            </a:r>
            <a:r>
              <a:rPr lang="it-IT" sz="3600" dirty="0"/>
              <a:t> è un </a:t>
            </a:r>
            <a:r>
              <a:rPr lang="it-IT" sz="3600" dirty="0" err="1"/>
              <a:t>framework</a:t>
            </a:r>
            <a:r>
              <a:rPr lang="it-IT" sz="3600" dirty="0"/>
              <a:t> per scrivere applicazioni in HTML e </a:t>
            </a:r>
            <a:r>
              <a:rPr lang="it-IT" sz="3600" dirty="0" err="1"/>
              <a:t>Javascript</a:t>
            </a:r>
            <a:r>
              <a:rPr lang="it-IT" sz="3600" dirty="0"/>
              <a:t> (</a:t>
            </a:r>
            <a:r>
              <a:rPr lang="it-IT" sz="3600" dirty="0" err="1"/>
              <a:t>Typescript</a:t>
            </a:r>
            <a:r>
              <a:rPr lang="it-IT" sz="3600" dirty="0"/>
              <a:t>)</a:t>
            </a:r>
          </a:p>
          <a:p>
            <a:pPr algn="just"/>
            <a:r>
              <a:rPr lang="it-IT" sz="3600" dirty="0"/>
              <a:t>Il </a:t>
            </a:r>
            <a:r>
              <a:rPr lang="it-IT" sz="3600" dirty="0" err="1"/>
              <a:t>framework</a:t>
            </a:r>
            <a:r>
              <a:rPr lang="it-IT" sz="3600" dirty="0"/>
              <a:t> è costituito da diverse </a:t>
            </a:r>
            <a:r>
              <a:rPr lang="it-IT" sz="3600" dirty="0" err="1"/>
              <a:t>libreris</a:t>
            </a:r>
            <a:r>
              <a:rPr lang="it-IT" sz="3600" dirty="0"/>
              <a:t>, alcune necessari (core) e altre opzionali</a:t>
            </a:r>
          </a:p>
          <a:p>
            <a:pPr algn="just"/>
            <a:r>
              <a:rPr lang="it-IT" sz="3600" dirty="0"/>
              <a:t>L’applicazione si scrive componendo </a:t>
            </a:r>
            <a:r>
              <a:rPr lang="it-IT" sz="3600" dirty="0" err="1"/>
              <a:t>template</a:t>
            </a:r>
            <a:r>
              <a:rPr lang="it-IT" sz="3600" dirty="0"/>
              <a:t> HTML denotati da uno specifico </a:t>
            </a:r>
            <a:r>
              <a:rPr lang="it-IT" sz="3600" dirty="0" err="1"/>
              <a:t>tag</a:t>
            </a:r>
            <a:r>
              <a:rPr lang="it-IT" sz="3600" dirty="0"/>
              <a:t>, scrivendo classi (component) per gestire questi </a:t>
            </a:r>
            <a:r>
              <a:rPr lang="it-IT" sz="3600" dirty="0" err="1"/>
              <a:t>template</a:t>
            </a:r>
            <a:r>
              <a:rPr lang="it-IT" sz="3600" dirty="0"/>
              <a:t>, aggiungendo logica applicativa nei service e raggruppando i componenti e i servizi in moduli.</a:t>
            </a:r>
          </a:p>
        </p:txBody>
      </p:sp>
    </p:spTree>
    <p:extLst>
      <p:ext uri="{BB962C8B-B14F-4D97-AF65-F5344CB8AC3E}">
        <p14:creationId xmlns:p14="http://schemas.microsoft.com/office/powerpoint/2010/main" val="1236392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9F619B-05D3-3A43-B988-EEF3B74D3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4678" y="961812"/>
            <a:ext cx="5556042" cy="4930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46910-5803-1C40-917E-0978382D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Aggiungiamo un po’ di stile</a:t>
            </a:r>
          </a:p>
        </p:txBody>
      </p:sp>
    </p:spTree>
    <p:extLst>
      <p:ext uri="{BB962C8B-B14F-4D97-AF65-F5344CB8AC3E}">
        <p14:creationId xmlns:p14="http://schemas.microsoft.com/office/powerpoint/2010/main" val="2325855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D5754-4FCF-3749-8CFD-7489D35D7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Attenti alle novità!!!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932D25-A4E8-5243-9B11-3B2844D03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786" y="5173119"/>
            <a:ext cx="4292600" cy="129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22F862-3DB3-CA4A-9EB3-7E74C6F18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514" y="1132114"/>
            <a:ext cx="7468708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34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E54B01-7982-4C4E-B9E2-A23151DF2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0114" y="615163"/>
            <a:ext cx="3957600" cy="5554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4D18BE-1D5C-B54F-A273-93E05214B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 pagina stilizzata</a:t>
            </a:r>
          </a:p>
        </p:txBody>
      </p:sp>
    </p:spTree>
    <p:extLst>
      <p:ext uri="{BB962C8B-B14F-4D97-AF65-F5344CB8AC3E}">
        <p14:creationId xmlns:p14="http://schemas.microsoft.com/office/powerpoint/2010/main" val="2957723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BF49B-CD07-4B42-84A1-DBAC2D55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Template</a:t>
            </a:r>
            <a:r>
              <a:rPr lang="it-IT" dirty="0"/>
              <a:t>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5947D-73FE-D04A-A4FE-5387D5662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Un </a:t>
            </a:r>
            <a:r>
              <a:rPr lang="it-IT" dirty="0" err="1"/>
              <a:t>template</a:t>
            </a:r>
            <a:r>
              <a:rPr lang="it-IT" dirty="0"/>
              <a:t> statement risponde a un evento sollevato da un </a:t>
            </a:r>
            <a:r>
              <a:rPr lang="it-IT" dirty="0" err="1"/>
              <a:t>binding</a:t>
            </a:r>
            <a:r>
              <a:rPr lang="it-IT" dirty="0"/>
              <a:t> target come un </a:t>
            </a:r>
            <a:r>
              <a:rPr lang="it-IT" dirty="0" err="1"/>
              <a:t>element</a:t>
            </a:r>
            <a:r>
              <a:rPr lang="it-IT" dirty="0"/>
              <a:t>, component o </a:t>
            </a:r>
            <a:r>
              <a:rPr lang="it-IT" dirty="0" err="1"/>
              <a:t>directive</a:t>
            </a:r>
            <a:endParaRPr lang="it-IT" dirty="0"/>
          </a:p>
          <a:p>
            <a:r>
              <a:rPr lang="it-IT" dirty="0"/>
              <a:t>Saranno sempre della forma (</a:t>
            </a:r>
            <a:r>
              <a:rPr lang="it-IT" dirty="0" err="1"/>
              <a:t>event</a:t>
            </a:r>
            <a:r>
              <a:rPr lang="it-IT" dirty="0"/>
              <a:t>)=«statement»</a:t>
            </a:r>
          </a:p>
          <a:p>
            <a:r>
              <a:rPr lang="it-IT" dirty="0"/>
              <a:t>Un </a:t>
            </a:r>
            <a:r>
              <a:rPr lang="it-IT" dirty="0" err="1"/>
              <a:t>template</a:t>
            </a:r>
            <a:r>
              <a:rPr lang="it-IT" dirty="0"/>
              <a:t> statement ha un effetto collaterale: aggiornare lo stato dell’applicazione</a:t>
            </a:r>
          </a:p>
        </p:txBody>
      </p:sp>
    </p:spTree>
    <p:extLst>
      <p:ext uri="{BB962C8B-B14F-4D97-AF65-F5344CB8AC3E}">
        <p14:creationId xmlns:p14="http://schemas.microsoft.com/office/powerpoint/2010/main" val="568638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581A-50E9-394B-843D-1CD431CF3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Binding</a:t>
            </a:r>
            <a:r>
              <a:rPr lang="it-IT" dirty="0"/>
              <a:t> </a:t>
            </a:r>
            <a:r>
              <a:rPr lang="it-IT" dirty="0" err="1"/>
              <a:t>Syntax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6E07A-5A3E-7A45-8A56-B96C566CE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Data </a:t>
            </a:r>
            <a:r>
              <a:rPr lang="it-IT" dirty="0" err="1"/>
              <a:t>Binding</a:t>
            </a:r>
            <a:r>
              <a:rPr lang="it-IT" dirty="0"/>
              <a:t> è quel meccanismo per coordinare quello che gli utenti vedono con i valori dell’applicazione</a:t>
            </a:r>
          </a:p>
          <a:p>
            <a:r>
              <a:rPr lang="it-IT" dirty="0"/>
              <a:t>Invece di usare </a:t>
            </a:r>
            <a:r>
              <a:rPr lang="it-IT" dirty="0" err="1"/>
              <a:t>jQuery</a:t>
            </a:r>
            <a:r>
              <a:rPr lang="it-IT" dirty="0"/>
              <a:t>, dichiariamo semplicemente il </a:t>
            </a:r>
            <a:r>
              <a:rPr lang="it-IT" dirty="0" err="1"/>
              <a:t>binding</a:t>
            </a:r>
            <a:r>
              <a:rPr lang="it-IT" dirty="0"/>
              <a:t> tra una sorgente e un </a:t>
            </a:r>
            <a:r>
              <a:rPr lang="it-IT" dirty="0" err="1"/>
              <a:t>bersaglioe</a:t>
            </a:r>
            <a:r>
              <a:rPr lang="it-IT" dirty="0"/>
              <a:t> lasciamo che sia il </a:t>
            </a:r>
            <a:r>
              <a:rPr lang="it-IT" dirty="0" err="1"/>
              <a:t>framework</a:t>
            </a:r>
            <a:r>
              <a:rPr lang="it-IT" dirty="0"/>
              <a:t> a sincronizzare il tutto</a:t>
            </a:r>
          </a:p>
          <a:p>
            <a:pPr lvl="1"/>
            <a:r>
              <a:rPr lang="it-IT" dirty="0"/>
              <a:t>From source to </a:t>
            </a:r>
            <a:r>
              <a:rPr lang="it-IT" dirty="0" err="1"/>
              <a:t>view</a:t>
            </a:r>
            <a:endParaRPr lang="it-IT" dirty="0"/>
          </a:p>
          <a:p>
            <a:pPr lvl="1"/>
            <a:r>
              <a:rPr lang="it-IT" dirty="0"/>
              <a:t>From </a:t>
            </a:r>
            <a:r>
              <a:rPr lang="it-IT" dirty="0" err="1"/>
              <a:t>view</a:t>
            </a:r>
            <a:r>
              <a:rPr lang="it-IT" dirty="0"/>
              <a:t> to source</a:t>
            </a:r>
          </a:p>
          <a:p>
            <a:pPr lvl="1"/>
            <a:r>
              <a:rPr lang="it-IT" dirty="0" err="1"/>
              <a:t>Bidirectional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7259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CD0F-3BBF-204D-ACF7-E882E6D6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Interpolation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793AC-7872-3747-A16D-DFD20F5F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{{</a:t>
            </a:r>
            <a:r>
              <a:rPr lang="it-IT" dirty="0" err="1"/>
              <a:t>expression</a:t>
            </a:r>
            <a:r>
              <a:rPr lang="it-IT" dirty="0"/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559001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4FE3-F9D7-0E45-AA24-C9DF4C4D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Binding</a:t>
            </a:r>
            <a:r>
              <a:rPr lang="it-IT" dirty="0"/>
              <a:t> con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25F33-DD28-8940-AD06-76E80FF3A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 </a:t>
            </a:r>
            <a:r>
              <a:rPr lang="it-IT" dirty="0" err="1"/>
              <a:t>binding</a:t>
            </a:r>
            <a:r>
              <a:rPr lang="it-IT" dirty="0"/>
              <a:t> diversi dall’interpolazione hanno un target alla sinistra del segno = circondato da [] oppure da [()]</a:t>
            </a:r>
          </a:p>
          <a:p>
            <a:pPr lvl="1"/>
            <a:r>
              <a:rPr lang="it-IT" dirty="0"/>
              <a:t>[target]=«statement». Dal target alla sorgente</a:t>
            </a:r>
          </a:p>
          <a:p>
            <a:pPr lvl="1"/>
            <a:r>
              <a:rPr lang="it-IT" dirty="0"/>
              <a:t>[(target)]=«</a:t>
            </a:r>
            <a:r>
              <a:rPr lang="it-IT" dirty="0" err="1"/>
              <a:t>expressione</a:t>
            </a:r>
            <a:r>
              <a:rPr lang="it-IT" dirty="0"/>
              <a:t>» Bidirezionale</a:t>
            </a:r>
          </a:p>
          <a:p>
            <a:pPr lvl="1"/>
            <a:endParaRPr lang="it-IT" dirty="0"/>
          </a:p>
          <a:p>
            <a:r>
              <a:rPr lang="it-IT" dirty="0"/>
              <a:t>Il target </a:t>
            </a:r>
            <a:r>
              <a:rPr lang="it-IT" dirty="0" err="1"/>
              <a:t>name</a:t>
            </a:r>
            <a:r>
              <a:rPr lang="it-IT" dirty="0"/>
              <a:t> è il nome di una </a:t>
            </a:r>
            <a:r>
              <a:rPr lang="it-IT" dirty="0" err="1"/>
              <a:t>property</a:t>
            </a:r>
            <a:r>
              <a:rPr lang="it-IT" dirty="0"/>
              <a:t>. Può sembrare un attributo HTML ma non lo è.</a:t>
            </a:r>
          </a:p>
        </p:txBody>
      </p:sp>
    </p:spTree>
    <p:extLst>
      <p:ext uri="{BB962C8B-B14F-4D97-AF65-F5344CB8AC3E}">
        <p14:creationId xmlns:p14="http://schemas.microsoft.com/office/powerpoint/2010/main" val="2271696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65F3-1093-7A46-B356-9CFFE696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Binding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FC406-57A6-5D44-8E8E-2167FD06E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L’intuizione suggerirebbe che stiamo collegando l’attributo </a:t>
            </a:r>
            <a:r>
              <a:rPr lang="it-IT" dirty="0" err="1"/>
              <a:t>disabled</a:t>
            </a:r>
            <a:r>
              <a:rPr lang="it-IT" dirty="0"/>
              <a:t> del </a:t>
            </a:r>
            <a:r>
              <a:rPr lang="it-IT" dirty="0" err="1"/>
              <a:t>button</a:t>
            </a:r>
            <a:r>
              <a:rPr lang="it-IT" dirty="0"/>
              <a:t> al valore attuale della proprietà </a:t>
            </a:r>
            <a:r>
              <a:rPr lang="it-IT" dirty="0" err="1"/>
              <a:t>isUnchanged</a:t>
            </a:r>
            <a:endParaRPr lang="it-IT" dirty="0"/>
          </a:p>
          <a:p>
            <a:r>
              <a:rPr lang="it-IT" dirty="0"/>
              <a:t>L’intuizione è sbagliata! Quando si usa il data </a:t>
            </a:r>
            <a:r>
              <a:rPr lang="it-IT" dirty="0" err="1"/>
              <a:t>binding</a:t>
            </a:r>
            <a:r>
              <a:rPr lang="it-IT" dirty="0"/>
              <a:t>, non si lavora più con attributi HTML. Si stanno impostando i valori di proprietà del DOM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AAAD0-EFBB-B84B-8096-AF54566B7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5" y="4547507"/>
            <a:ext cx="11930743" cy="120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63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A88C-A6D4-7640-8643-90967523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Attributi HTML vs DOM </a:t>
            </a:r>
            <a:r>
              <a:rPr lang="it-IT" dirty="0" err="1"/>
              <a:t>Property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4EE35-4A00-914B-80CC-6B5D0BBD9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Gli Attributi sono definiti dall’HTML. Le proprietà sono definite dal DOM (</a:t>
            </a:r>
            <a:r>
              <a:rPr lang="it-IT" dirty="0" err="1"/>
              <a:t>Document</a:t>
            </a:r>
            <a:r>
              <a:rPr lang="it-IT" dirty="0"/>
              <a:t> Object Model)</a:t>
            </a:r>
          </a:p>
          <a:p>
            <a:pPr lvl="1"/>
            <a:r>
              <a:rPr lang="it-IT" dirty="0"/>
              <a:t>Alcuni attributi HTML hanno una corrispondente proprietà (ad esempio id)</a:t>
            </a:r>
          </a:p>
          <a:p>
            <a:pPr lvl="1"/>
            <a:r>
              <a:rPr lang="it-IT" dirty="0"/>
              <a:t>Alcuni attributi non hanno corrispondenti proprietà (</a:t>
            </a:r>
            <a:r>
              <a:rPr lang="it-IT" dirty="0" err="1"/>
              <a:t>colspan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Alcune proprietà non hanno un corrispondente attributo (</a:t>
            </a:r>
            <a:r>
              <a:rPr lang="it-IT" dirty="0" err="1"/>
              <a:t>textContent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Alcuni attributi pare che abbiano proprietà ma non è cosi!</a:t>
            </a:r>
          </a:p>
        </p:txBody>
      </p:sp>
    </p:spTree>
    <p:extLst>
      <p:ext uri="{BB962C8B-B14F-4D97-AF65-F5344CB8AC3E}">
        <p14:creationId xmlns:p14="http://schemas.microsoft.com/office/powerpoint/2010/main" val="1892810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633F0-9D03-8244-B71C-8C7DE4E62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Attributi HTML vs DOM </a:t>
            </a:r>
            <a:r>
              <a:rPr lang="it-IT" dirty="0" err="1"/>
              <a:t>Property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65346-BB4C-ED4F-8827-E01A5923D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Gli Attributi HTML inizializzano proprietà del DOM e il discorso si ferma li.</a:t>
            </a:r>
          </a:p>
          <a:p>
            <a:r>
              <a:rPr lang="it-IT" dirty="0"/>
              <a:t>I valori delle proprietà possono cambiare. I valori degli attributi no.</a:t>
            </a:r>
          </a:p>
          <a:p>
            <a:r>
              <a:rPr lang="it-IT" dirty="0"/>
              <a:t>&lt;input </a:t>
            </a:r>
            <a:r>
              <a:rPr lang="it-IT" dirty="0" err="1"/>
              <a:t>type</a:t>
            </a:r>
            <a:r>
              <a:rPr lang="it-IT" dirty="0"/>
              <a:t>=«text» </a:t>
            </a:r>
            <a:r>
              <a:rPr lang="it-IT" dirty="0" err="1"/>
              <a:t>value</a:t>
            </a:r>
            <a:r>
              <a:rPr lang="it-IT" dirty="0"/>
              <a:t>=«Bob»&gt;</a:t>
            </a:r>
          </a:p>
          <a:p>
            <a:pPr lvl="1"/>
            <a:r>
              <a:rPr lang="it-IT" dirty="0"/>
              <a:t>Quando il browser </a:t>
            </a:r>
            <a:r>
              <a:rPr lang="it-IT" dirty="0" err="1"/>
              <a:t>renderizza</a:t>
            </a:r>
            <a:r>
              <a:rPr lang="it-IT" dirty="0"/>
              <a:t> l’input, crea un nodo corrispondente nel DOM con una proprietà </a:t>
            </a:r>
            <a:r>
              <a:rPr lang="it-IT" dirty="0" err="1"/>
              <a:t>value</a:t>
            </a:r>
            <a:r>
              <a:rPr lang="it-IT" dirty="0"/>
              <a:t> inizializzata a «Bob»</a:t>
            </a:r>
          </a:p>
          <a:p>
            <a:pPr lvl="1"/>
            <a:r>
              <a:rPr lang="it-IT" dirty="0"/>
              <a:t>Quando l’utente scrive Sally nella input, </a:t>
            </a:r>
            <a:r>
              <a:rPr lang="it-IT" dirty="0" err="1"/>
              <a:t>ia</a:t>
            </a:r>
            <a:r>
              <a:rPr lang="it-IT" dirty="0"/>
              <a:t> proprietà </a:t>
            </a:r>
            <a:r>
              <a:rPr lang="it-IT" dirty="0" err="1"/>
              <a:t>value</a:t>
            </a:r>
            <a:r>
              <a:rPr lang="it-IT" dirty="0"/>
              <a:t> dell’elemento del DOM diventa Sally ma l’attributo </a:t>
            </a:r>
            <a:r>
              <a:rPr lang="it-IT" dirty="0" err="1"/>
              <a:t>value</a:t>
            </a:r>
            <a:r>
              <a:rPr lang="it-IT" dirty="0"/>
              <a:t> resta inalterato. Potete verificarlo facendovi stampare </a:t>
            </a:r>
            <a:r>
              <a:rPr lang="it-IT" dirty="0" err="1"/>
              <a:t>input.getAttribute</a:t>
            </a:r>
            <a:r>
              <a:rPr lang="it-IT" dirty="0"/>
              <a:t>(‘</a:t>
            </a:r>
            <a:r>
              <a:rPr lang="it-IT" dirty="0" err="1"/>
              <a:t>value</a:t>
            </a:r>
            <a:r>
              <a:rPr lang="it-IT" dirty="0"/>
              <a:t>’)</a:t>
            </a:r>
          </a:p>
          <a:p>
            <a:pPr lvl="1"/>
            <a:r>
              <a:rPr lang="it-IT" dirty="0"/>
              <a:t>L’attributo HTML </a:t>
            </a:r>
            <a:r>
              <a:rPr lang="it-IT" dirty="0" err="1"/>
              <a:t>value</a:t>
            </a:r>
            <a:r>
              <a:rPr lang="it-IT" dirty="0"/>
              <a:t> specifica il valore iniziale. La proprietà </a:t>
            </a:r>
            <a:r>
              <a:rPr lang="it-IT" dirty="0" err="1"/>
              <a:t>value</a:t>
            </a:r>
            <a:r>
              <a:rPr lang="it-IT" dirty="0"/>
              <a:t> del DOM il valore corrente.</a:t>
            </a:r>
          </a:p>
        </p:txBody>
      </p:sp>
    </p:spTree>
    <p:extLst>
      <p:ext uri="{BB962C8B-B14F-4D97-AF65-F5344CB8AC3E}">
        <p14:creationId xmlns:p14="http://schemas.microsoft.com/office/powerpoint/2010/main" val="65785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C1370-6C17-2F4F-9ECA-274EFC581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90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D74F-0637-D541-A932-EE5CE18A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Binding targets: Property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0FE1BD-C23D-3648-A411-33FED09F9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655" y="1915884"/>
            <a:ext cx="11364690" cy="20900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ACCE38-357A-C442-A57F-8F155FA81BB4}"/>
              </a:ext>
            </a:extLst>
          </p:cNvPr>
          <p:cNvSpPr txBox="1"/>
          <p:nvPr/>
        </p:nvSpPr>
        <p:spPr>
          <a:xfrm>
            <a:off x="838200" y="4593771"/>
            <a:ext cx="991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Nell’esempio, </a:t>
            </a:r>
            <a:r>
              <a:rPr lang="it-IT" dirty="0" err="1"/>
              <a:t>ngClass</a:t>
            </a:r>
            <a:r>
              <a:rPr lang="it-IT" dirty="0"/>
              <a:t> aggiunge al div la classe special se </a:t>
            </a:r>
            <a:r>
              <a:rPr lang="it-IT" dirty="0" err="1"/>
              <a:t>isSpecial</a:t>
            </a:r>
            <a:r>
              <a:rPr lang="it-IT" dirty="0"/>
              <a:t> è </a:t>
            </a:r>
            <a:r>
              <a:rPr lang="it-IT" dirty="0" err="1"/>
              <a:t>true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5741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0EDAD-C749-5A40-B9CE-7F7C8CD2A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Binding</a:t>
            </a:r>
            <a:r>
              <a:rPr lang="it-IT" dirty="0"/>
              <a:t> targets: </a:t>
            </a:r>
            <a:r>
              <a:rPr lang="it-IT" dirty="0" err="1"/>
              <a:t>Event</a:t>
            </a:r>
            <a:r>
              <a:rPr lang="it-IT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BC4B08-8F46-3448-84C2-FBE087AC4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78" y="2418329"/>
            <a:ext cx="11902740" cy="2327842"/>
          </a:xfrm>
        </p:spPr>
      </p:pic>
    </p:spTree>
    <p:extLst>
      <p:ext uri="{BB962C8B-B14F-4D97-AF65-F5344CB8AC3E}">
        <p14:creationId xmlns:p14="http://schemas.microsoft.com/office/powerpoint/2010/main" val="4225816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AC1B-98A4-4942-9D4E-50992297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Binding</a:t>
            </a:r>
            <a:r>
              <a:rPr lang="it-IT" dirty="0"/>
              <a:t> targets: </a:t>
            </a:r>
            <a:r>
              <a:rPr lang="it-IT" dirty="0" err="1"/>
              <a:t>Two</a:t>
            </a:r>
            <a:r>
              <a:rPr lang="it-IT" dirty="0"/>
              <a:t>-way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EDC778-CC42-244E-8DA8-45180B4E6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868" y="2629694"/>
            <a:ext cx="8066263" cy="1740920"/>
          </a:xfrm>
        </p:spPr>
      </p:pic>
    </p:spTree>
    <p:extLst>
      <p:ext uri="{BB962C8B-B14F-4D97-AF65-F5344CB8AC3E}">
        <p14:creationId xmlns:p14="http://schemas.microsoft.com/office/powerpoint/2010/main" val="3639446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904A-80A1-384E-80C2-1E04641CD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Binding</a:t>
            </a:r>
            <a:r>
              <a:rPr lang="it-IT" dirty="0"/>
              <a:t> targets: 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483BC2-E831-2248-B764-0A2A4CE07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247" y="2576173"/>
            <a:ext cx="10353506" cy="1429770"/>
          </a:xfrm>
        </p:spPr>
      </p:pic>
    </p:spTree>
    <p:extLst>
      <p:ext uri="{BB962C8B-B14F-4D97-AF65-F5344CB8AC3E}">
        <p14:creationId xmlns:p14="http://schemas.microsoft.com/office/powerpoint/2010/main" val="3485774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99E4C-F5F2-3D46-A671-C64D3661F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Binding</a:t>
            </a:r>
            <a:r>
              <a:rPr lang="it-IT" dirty="0"/>
              <a:t> Targets: Style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C4FA77-AEF3-C14B-A03E-9A9300D4A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09157"/>
            <a:ext cx="11858243" cy="1366157"/>
          </a:xfrm>
        </p:spPr>
      </p:pic>
    </p:spTree>
    <p:extLst>
      <p:ext uri="{BB962C8B-B14F-4D97-AF65-F5344CB8AC3E}">
        <p14:creationId xmlns:p14="http://schemas.microsoft.com/office/powerpoint/2010/main" val="4072688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8ECF-9CB1-8245-9482-DAF414B4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Binding</a:t>
            </a:r>
            <a:r>
              <a:rPr lang="it-IT" dirty="0"/>
              <a:t> Targets: </a:t>
            </a:r>
            <a:r>
              <a:rPr lang="it-IT" dirty="0" err="1"/>
              <a:t>Attribute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72659-EC09-CC4F-BB93-347D6A915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Quando un </a:t>
            </a:r>
            <a:r>
              <a:rPr lang="it-IT" dirty="0" err="1"/>
              <a:t>attribute</a:t>
            </a:r>
            <a:r>
              <a:rPr lang="it-IT" dirty="0"/>
              <a:t> non ha una corrispondente </a:t>
            </a:r>
            <a:r>
              <a:rPr lang="it-IT" dirty="0" err="1"/>
              <a:t>property</a:t>
            </a:r>
            <a:r>
              <a:rPr lang="it-IT" dirty="0"/>
              <a:t>, come nel caso di </a:t>
            </a:r>
            <a:r>
              <a:rPr lang="it-IT" dirty="0" err="1"/>
              <a:t>aria,svg</a:t>
            </a:r>
            <a:r>
              <a:rPr lang="it-IT" dirty="0"/>
              <a:t> e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span</a:t>
            </a:r>
            <a:r>
              <a:rPr lang="it-IT" dirty="0"/>
              <a:t>, serve qualcosa altro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7443-F522-A24E-A9C1-F81BA8B69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39" y="3217806"/>
            <a:ext cx="11433122" cy="15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74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F718-F61C-8B41-9556-92CDCBFE6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Template</a:t>
            </a:r>
            <a:r>
              <a:rPr lang="it-IT" dirty="0"/>
              <a:t>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value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A6519-C75E-9240-B8F0-75B4482E1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it-IT"/>
              <a:t>Una template reference value è un riferimento a un elemento del DOMall’interno di un template.</a:t>
            </a:r>
          </a:p>
          <a:p>
            <a:r>
              <a:rPr lang="it-IT"/>
              <a:t>Utilizzate il simbolo # per definire una reference variable,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2619B-9851-894E-96CC-0247BD8C6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6" y="3317421"/>
            <a:ext cx="8514189" cy="993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929EB-D7C8-394E-819A-9388DE014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69" y="4538662"/>
            <a:ext cx="11564941" cy="20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95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80EA5-FBF5-CB48-A10B-757DE66B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Formattare il testo con la </a:t>
            </a:r>
            <a:r>
              <a:rPr lang="it-IT" dirty="0" err="1"/>
              <a:t>UppercasePipe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2B43C-5415-E244-BEA2-A9A7FBECD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parola </a:t>
            </a:r>
            <a:r>
              <a:rPr lang="it-IT" dirty="0" err="1"/>
              <a:t>uppercase</a:t>
            </a:r>
            <a:r>
              <a:rPr lang="it-IT" dirty="0"/>
              <a:t> nel </a:t>
            </a:r>
            <a:r>
              <a:rPr lang="it-IT" dirty="0" err="1"/>
              <a:t>binding</a:t>
            </a:r>
            <a:r>
              <a:rPr lang="it-IT" dirty="0"/>
              <a:t> di interpolazione, subito dopo l’operatore | (pipe) attiva la </a:t>
            </a:r>
            <a:r>
              <a:rPr lang="it-IT" dirty="0" err="1"/>
              <a:t>UppercasePipe</a:t>
            </a:r>
            <a:r>
              <a:rPr lang="it-IT" dirty="0"/>
              <a:t> </a:t>
            </a:r>
            <a:r>
              <a:rPr lang="it-IT" dirty="0" err="1"/>
              <a:t>preattivata</a:t>
            </a:r>
            <a:r>
              <a:rPr lang="it-IT" dirty="0"/>
              <a:t> in </a:t>
            </a:r>
            <a:r>
              <a:rPr lang="it-IT" dirty="0" err="1"/>
              <a:t>Angular</a:t>
            </a:r>
            <a:endParaRPr lang="it-IT" dirty="0"/>
          </a:p>
          <a:p>
            <a:r>
              <a:rPr lang="it-IT" dirty="0"/>
              <a:t>Le Pipe sono un ottimo strumento per formattare stringhe, date, valori monetari e altri dati</a:t>
            </a:r>
          </a:p>
          <a:p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46D184-0C13-AC48-8149-DFD3BC70D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7" y="3858866"/>
            <a:ext cx="11908971" cy="299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4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BA5EF-FD27-494E-B204-6265FF8B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Parametrizzare una 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00E39-24A9-7C4E-842E-5ACEF27C0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Una Pipe può accettare un numero qualsiasi di parametri opzionali</a:t>
            </a:r>
          </a:p>
          <a:p>
            <a:r>
              <a:rPr lang="it-IT" dirty="0"/>
              <a:t>Per aggiungere i parametri a una pipe, inserite : dopo il nome della pipe e inserite i valori dei parametri, separati da virgola.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60119-7EB4-E243-92C8-171774580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1985"/>
            <a:ext cx="12114078" cy="171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88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3B3FA-DD13-834E-9350-A24D9156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Parametrizzare una 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450EE-A27D-7841-AA7A-49BE71DF8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valore di un parametro di una Pipe può essere anche una proprietà di un componente come nel seguente esempio.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C6D23-C726-C345-93A5-B7B4F797F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242" y="2847518"/>
            <a:ext cx="7542713" cy="919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A7250-49E8-9247-98F7-2535C5B66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214" y="4100059"/>
            <a:ext cx="8399038" cy="260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9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5A2E9-DABA-7B45-9081-F970B9A6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Modules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4845E-4AB3-EE48-A9A6-A141A7AE3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3686" cy="4351338"/>
          </a:xfrm>
        </p:spPr>
        <p:txBody>
          <a:bodyPr>
            <a:noAutofit/>
          </a:bodyPr>
          <a:lstStyle/>
          <a:p>
            <a:pPr algn="just"/>
            <a:r>
              <a:rPr lang="it-IT" sz="3600" dirty="0"/>
              <a:t>Le </a:t>
            </a:r>
            <a:r>
              <a:rPr lang="it-IT" sz="3600" dirty="0" err="1"/>
              <a:t>app</a:t>
            </a:r>
            <a:r>
              <a:rPr lang="it-IT" sz="3600" dirty="0"/>
              <a:t> </a:t>
            </a:r>
            <a:r>
              <a:rPr lang="it-IT" sz="3600" dirty="0" err="1"/>
              <a:t>Angular</a:t>
            </a:r>
            <a:r>
              <a:rPr lang="it-IT" sz="3600" dirty="0"/>
              <a:t> sono modulari.</a:t>
            </a:r>
          </a:p>
          <a:p>
            <a:pPr algn="just"/>
            <a:r>
              <a:rPr lang="it-IT" sz="3600" dirty="0"/>
              <a:t>Il </a:t>
            </a:r>
            <a:r>
              <a:rPr lang="it-IT" sz="3600" dirty="0" err="1"/>
              <a:t>framework</a:t>
            </a:r>
            <a:r>
              <a:rPr lang="it-IT" sz="3600" dirty="0"/>
              <a:t> </a:t>
            </a:r>
            <a:r>
              <a:rPr lang="it-IT" sz="3600" dirty="0" err="1"/>
              <a:t>Angular</a:t>
            </a:r>
            <a:r>
              <a:rPr lang="it-IT" sz="3600" dirty="0"/>
              <a:t> utilizza un sistema modulare chiamato </a:t>
            </a:r>
            <a:r>
              <a:rPr lang="it-IT" sz="3600" dirty="0" err="1"/>
              <a:t>NgModules</a:t>
            </a:r>
            <a:endParaRPr lang="it-IT" sz="3600" dirty="0"/>
          </a:p>
          <a:p>
            <a:pPr algn="just"/>
            <a:r>
              <a:rPr lang="it-IT" sz="3600" dirty="0"/>
              <a:t>Ogni </a:t>
            </a:r>
            <a:r>
              <a:rPr lang="it-IT" sz="3600" dirty="0" err="1"/>
              <a:t>app</a:t>
            </a:r>
            <a:r>
              <a:rPr lang="it-IT" sz="3600" dirty="0"/>
              <a:t> </a:t>
            </a:r>
            <a:r>
              <a:rPr lang="it-IT" sz="3600" dirty="0" err="1"/>
              <a:t>Angular</a:t>
            </a:r>
            <a:r>
              <a:rPr lang="it-IT" sz="3600" dirty="0"/>
              <a:t> ha almeno una classe </a:t>
            </a:r>
            <a:r>
              <a:rPr lang="it-IT" sz="3600" dirty="0" err="1"/>
              <a:t>NgModule</a:t>
            </a:r>
            <a:r>
              <a:rPr lang="it-IT" sz="3600" dirty="0"/>
              <a:t>, il modulo </a:t>
            </a:r>
            <a:r>
              <a:rPr lang="it-IT" sz="3600" dirty="0" err="1"/>
              <a:t>root</a:t>
            </a:r>
            <a:r>
              <a:rPr lang="it-IT" sz="3600" dirty="0"/>
              <a:t>, chiamato </a:t>
            </a:r>
            <a:r>
              <a:rPr lang="it-IT" sz="3600" dirty="0" err="1"/>
              <a:t>AppModule</a:t>
            </a:r>
            <a:r>
              <a:rPr lang="it-IT" sz="3600" dirty="0"/>
              <a:t>.</a:t>
            </a:r>
          </a:p>
          <a:p>
            <a:pPr algn="just"/>
            <a:r>
              <a:rPr lang="it-IT" sz="3600" dirty="0"/>
              <a:t>In questo nostro minicorso, useremo solo l’</a:t>
            </a:r>
            <a:r>
              <a:rPr lang="it-IT" sz="3600" dirty="0" err="1"/>
              <a:t>AppModule</a:t>
            </a:r>
            <a:endParaRPr lang="it-IT" sz="3600" dirty="0"/>
          </a:p>
          <a:p>
            <a:pPr algn="just"/>
            <a:r>
              <a:rPr lang="it-IT" sz="3600" dirty="0"/>
              <a:t>Un </a:t>
            </a:r>
            <a:r>
              <a:rPr lang="it-IT" sz="3600" dirty="0" err="1"/>
              <a:t>NgModule</a:t>
            </a:r>
            <a:r>
              <a:rPr lang="it-IT" sz="3600" dirty="0"/>
              <a:t> è una classe con un decoratore @</a:t>
            </a:r>
            <a:r>
              <a:rPr lang="it-IT" sz="3600" dirty="0" err="1"/>
              <a:t>NgModule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524773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8113D-69C9-1241-9081-E8A08793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Concatenare le Pipe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F8B33E-1E5B-AC4B-9433-B589903BB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04293"/>
            <a:ext cx="11022468" cy="1837078"/>
          </a:xfrm>
        </p:spPr>
      </p:pic>
    </p:spTree>
    <p:extLst>
      <p:ext uri="{BB962C8B-B14F-4D97-AF65-F5344CB8AC3E}">
        <p14:creationId xmlns:p14="http://schemas.microsoft.com/office/powerpoint/2010/main" val="1713044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C186-F76E-E14E-8D3F-B6EF24C38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Pipe </a:t>
            </a:r>
            <a:r>
              <a:rPr lang="it-IT" dirty="0" err="1"/>
              <a:t>Customizzata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95D7-52F7-A04F-AF80-82BFBF47F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Potete creare facilmente una vostra pipe </a:t>
            </a:r>
            <a:r>
              <a:rPr lang="it-IT" dirty="0" err="1"/>
              <a:t>customizzata</a:t>
            </a:r>
            <a:r>
              <a:rPr lang="it-IT" dirty="0"/>
              <a:t>.</a:t>
            </a:r>
          </a:p>
          <a:p>
            <a:r>
              <a:rPr lang="it-IT" dirty="0"/>
              <a:t>Una Pipe è una classe decorata con il metadato @Pipe</a:t>
            </a:r>
          </a:p>
          <a:p>
            <a:pPr lvl="1"/>
            <a:r>
              <a:rPr lang="it-IT" dirty="0"/>
              <a:t>@</a:t>
            </a:r>
            <a:r>
              <a:rPr lang="it-IT" dirty="0">
                <a:hlinkClick r:id="rId2"/>
              </a:rPr>
              <a:t>Pipe</a:t>
            </a:r>
            <a:r>
              <a:rPr lang="it-IT" dirty="0"/>
              <a:t>({</a:t>
            </a:r>
            <a:r>
              <a:rPr lang="it-IT" dirty="0" err="1"/>
              <a:t>name</a:t>
            </a:r>
            <a:r>
              <a:rPr lang="it-IT" dirty="0"/>
              <a:t>: </a:t>
            </a:r>
            <a:r>
              <a:rPr lang="it-IT" dirty="0" err="1"/>
              <a:t>nomePipe</a:t>
            </a:r>
            <a:r>
              <a:rPr lang="it-IT" dirty="0"/>
              <a:t>’})</a:t>
            </a:r>
          </a:p>
          <a:p>
            <a:r>
              <a:rPr lang="it-IT" dirty="0"/>
              <a:t>La classe deve implementare l’interfaccia </a:t>
            </a:r>
            <a:r>
              <a:rPr lang="it-IT" dirty="0" err="1"/>
              <a:t>PipeTransform</a:t>
            </a:r>
            <a:r>
              <a:rPr lang="it-IT" dirty="0"/>
              <a:t> e quindi dovete implementare il vostro metodo </a:t>
            </a:r>
            <a:r>
              <a:rPr lang="it-IT" dirty="0" err="1"/>
              <a:t>transform</a:t>
            </a:r>
            <a:endParaRPr lang="it-IT" dirty="0"/>
          </a:p>
          <a:p>
            <a:r>
              <a:rPr lang="it-IT" dirty="0"/>
              <a:t>Per motivi di performance, non abusate troppo delle pipe. Utilizzate quelle già presenti e ricorrete al loro uso solo quando strettamente necessario (ad esempio quando le date vi arrivano in uno strano formato)</a:t>
            </a:r>
          </a:p>
        </p:txBody>
      </p:sp>
    </p:spTree>
    <p:extLst>
      <p:ext uri="{BB962C8B-B14F-4D97-AF65-F5344CB8AC3E}">
        <p14:creationId xmlns:p14="http://schemas.microsoft.com/office/powerpoint/2010/main" val="2769237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BED016-143C-9242-B125-895922B82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010274"/>
            <a:ext cx="7188199" cy="48340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94EC8-E066-924C-8FC7-789317CA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Esempio di Pipe</a:t>
            </a:r>
          </a:p>
        </p:txBody>
      </p:sp>
    </p:spTree>
    <p:extLst>
      <p:ext uri="{BB962C8B-B14F-4D97-AF65-F5344CB8AC3E}">
        <p14:creationId xmlns:p14="http://schemas.microsoft.com/office/powerpoint/2010/main" val="3921812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917F24-4A41-3645-BFB8-805321974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100126"/>
            <a:ext cx="7188199" cy="4654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881C6A-A5EE-234C-A62A-6FCFD60DE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Esempio di Pipe</a:t>
            </a:r>
          </a:p>
        </p:txBody>
      </p:sp>
    </p:spTree>
    <p:extLst>
      <p:ext uri="{BB962C8B-B14F-4D97-AF65-F5344CB8AC3E}">
        <p14:creationId xmlns:p14="http://schemas.microsoft.com/office/powerpoint/2010/main" val="1700514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2CCA2-B783-E741-8713-220170483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Andiamo avanti con la demo…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5A9C-3D98-8A4F-9B7F-E9063BC5D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Gli utenti della nostra applicazione dovrebbero essere in grado di modificare il nome dell’eroe in un &lt;input&gt;</a:t>
            </a:r>
          </a:p>
          <a:p>
            <a:r>
              <a:rPr lang="it-IT" dirty="0"/>
              <a:t>Creiamo un componente </a:t>
            </a:r>
            <a:r>
              <a:rPr lang="it-IT" dirty="0" err="1"/>
              <a:t>HeroDetails</a:t>
            </a:r>
            <a:endParaRPr lang="it-IT" dirty="0"/>
          </a:p>
          <a:p>
            <a:r>
              <a:rPr lang="it-IT" dirty="0" err="1"/>
              <a:t>ng</a:t>
            </a:r>
            <a:r>
              <a:rPr lang="it-IT" dirty="0"/>
              <a:t> generate component </a:t>
            </a:r>
            <a:r>
              <a:rPr lang="it-IT" dirty="0" err="1"/>
              <a:t>hero-detail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6059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F722A1-FAA9-CE4F-A3EE-6C2CEF8DF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5464" y="1744564"/>
            <a:ext cx="7926764" cy="3368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492762-33F0-F640-A67A-229C9596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Scriviamo il template del nuovo componente</a:t>
            </a:r>
          </a:p>
        </p:txBody>
      </p:sp>
    </p:spTree>
    <p:extLst>
      <p:ext uri="{BB962C8B-B14F-4D97-AF65-F5344CB8AC3E}">
        <p14:creationId xmlns:p14="http://schemas.microsoft.com/office/powerpoint/2010/main" val="2979781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C64C-164D-FA46-AECE-2DAD6FF0A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Scriviamo il codice del componente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BC6BD-E443-644A-AE21-09AA88101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Attenti alle novità!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D2144-E362-A642-8ED3-DCB0AFD37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71" y="2433272"/>
            <a:ext cx="6466113" cy="44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01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EB744-74D0-D44B-9CF4-78B2AED1D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/>
              <a:t>@Input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C8AFD-4F2D-2049-911B-DA14ECFDF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0711"/>
            <a:ext cx="10515600" cy="4351338"/>
          </a:xfrm>
        </p:spPr>
        <p:txBody>
          <a:bodyPr/>
          <a:lstStyle/>
          <a:p>
            <a:pPr algn="just"/>
            <a:r>
              <a:rPr lang="it-IT" dirty="0"/>
              <a:t>Una proprietà in una classe può essere decorata col metadato @Input()</a:t>
            </a:r>
          </a:p>
          <a:p>
            <a:pPr algn="just"/>
            <a:r>
              <a:rPr lang="it-IT" dirty="0"/>
              <a:t>Ciò indica che il valore iniziale di quella proprietà verrà da un </a:t>
            </a:r>
            <a:r>
              <a:rPr lang="it-IT" dirty="0" err="1"/>
              <a:t>property</a:t>
            </a:r>
            <a:r>
              <a:rPr lang="it-IT" dirty="0"/>
              <a:t> </a:t>
            </a:r>
            <a:r>
              <a:rPr lang="it-IT" dirty="0" err="1"/>
              <a:t>binding</a:t>
            </a:r>
            <a:endParaRPr lang="it-IT" dirty="0"/>
          </a:p>
          <a:p>
            <a:pPr algn="just"/>
            <a:r>
              <a:rPr lang="it-IT" dirty="0"/>
              <a:t>Nel nostro caso andiamo ad inserire il nuovo componente </a:t>
            </a:r>
            <a:r>
              <a:rPr lang="it-IT" dirty="0" err="1"/>
              <a:t>HeroDetailComponent</a:t>
            </a:r>
            <a:r>
              <a:rPr lang="it-IT" dirty="0"/>
              <a:t> nell’altro componente </a:t>
            </a:r>
            <a:r>
              <a:rPr lang="it-IT" dirty="0" err="1"/>
              <a:t>HeroListComponent</a:t>
            </a:r>
            <a:r>
              <a:rPr lang="it-IT" dirty="0"/>
              <a:t> e utilizziamo il </a:t>
            </a:r>
            <a:r>
              <a:rPr lang="it-IT" dirty="0" err="1"/>
              <a:t>binding</a:t>
            </a:r>
            <a:r>
              <a:rPr lang="it-IT" dirty="0"/>
              <a:t> passando </a:t>
            </a:r>
            <a:r>
              <a:rPr lang="it-IT" dirty="0" err="1"/>
              <a:t>selectedHero</a:t>
            </a:r>
            <a:r>
              <a:rPr lang="it-IT" dirty="0"/>
              <a:t> al nuovo componente</a:t>
            </a:r>
          </a:p>
          <a:p>
            <a:pPr algn="just"/>
            <a:r>
              <a:rPr lang="it-IT" dirty="0"/>
              <a:t>Ma prima di fare questo, aggiornate </a:t>
            </a:r>
            <a:r>
              <a:rPr lang="it-IT" dirty="0" err="1"/>
              <a:t>app.module.ts</a:t>
            </a:r>
            <a:r>
              <a:rPr lang="it-IT" dirty="0"/>
              <a:t>, aggiungendo </a:t>
            </a:r>
            <a:r>
              <a:rPr lang="it-IT" dirty="0" err="1"/>
              <a:t>FormsModule</a:t>
            </a:r>
            <a:r>
              <a:rPr lang="it-IT" dirty="0"/>
              <a:t> agli import</a:t>
            </a:r>
          </a:p>
          <a:p>
            <a:pPr marL="0" indent="0" algn="just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F4C07-42B6-5440-B250-86FD3AA7B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114" y="5075466"/>
            <a:ext cx="31623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E3227-56A9-8B49-B478-6A15497A2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Aggiunta di &lt;</a:t>
            </a:r>
            <a:r>
              <a:rPr lang="it-IT" dirty="0" err="1"/>
              <a:t>app-hero-detail</a:t>
            </a:r>
            <a:r>
              <a:rPr lang="it-IT" dirty="0"/>
              <a:t>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9C29-6543-964C-983F-5A5219356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Nel </a:t>
            </a:r>
            <a:r>
              <a:rPr lang="it-IT" dirty="0" err="1"/>
              <a:t>template</a:t>
            </a:r>
            <a:r>
              <a:rPr lang="it-IT" dirty="0"/>
              <a:t> html di </a:t>
            </a:r>
            <a:r>
              <a:rPr lang="it-IT" dirty="0" err="1"/>
              <a:t>HeroListComponent</a:t>
            </a:r>
            <a:r>
              <a:rPr lang="it-IT" dirty="0"/>
              <a:t> aggiungiamo il nuovo componente</a:t>
            </a:r>
          </a:p>
          <a:p>
            <a:r>
              <a:rPr lang="it-IT" dirty="0"/>
              <a:t>Notate la </a:t>
            </a:r>
            <a:r>
              <a:rPr lang="it-IT" dirty="0" err="1"/>
              <a:t>bidirezionalità</a:t>
            </a:r>
            <a:r>
              <a:rPr lang="it-IT" dirty="0"/>
              <a:t> del </a:t>
            </a:r>
            <a:r>
              <a:rPr lang="it-IT" dirty="0" err="1"/>
              <a:t>binding</a:t>
            </a:r>
            <a:r>
              <a:rPr lang="it-IT" dirty="0"/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8097C-4C9B-1246-934A-B4FEC9C57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05" y="3935979"/>
            <a:ext cx="11540912" cy="15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65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97C58-1FE0-7B4D-B747-245CCFB1F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Angular</a:t>
            </a:r>
            <a:r>
              <a:rPr lang="it-IT" dirty="0"/>
              <a:t> </a:t>
            </a:r>
            <a:r>
              <a:rPr lang="it-IT" dirty="0" err="1"/>
              <a:t>services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FF059-11B7-C742-AA10-949D7B365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t-IT" dirty="0"/>
              <a:t>La nostra demo sta estraendo e mostrando dati finti</a:t>
            </a:r>
          </a:p>
          <a:p>
            <a:pPr algn="just"/>
            <a:r>
              <a:rPr lang="it-IT" dirty="0"/>
              <a:t>Creiamo una classe </a:t>
            </a:r>
            <a:r>
              <a:rPr lang="it-IT" dirty="0" err="1"/>
              <a:t>HeroService</a:t>
            </a:r>
            <a:r>
              <a:rPr lang="it-IT" dirty="0"/>
              <a:t> che tutti i componenti potranno utilizzare per estrarre gli eroi.</a:t>
            </a:r>
          </a:p>
          <a:p>
            <a:pPr algn="just"/>
            <a:r>
              <a:rPr lang="it-IT" dirty="0"/>
              <a:t>La classe servizio verrà iniettata nei componenti in modo tale che non dovremmo creare in ogni componente una istanza con un new. Per fare ciò useremo la </a:t>
            </a:r>
            <a:r>
              <a:rPr lang="it-IT" dirty="0" err="1"/>
              <a:t>dependency</a:t>
            </a:r>
            <a:r>
              <a:rPr lang="it-IT" dirty="0"/>
              <a:t> </a:t>
            </a:r>
            <a:r>
              <a:rPr lang="it-IT" dirty="0" err="1"/>
              <a:t>injection</a:t>
            </a:r>
            <a:r>
              <a:rPr lang="it-IT" dirty="0"/>
              <a:t> offerta da </a:t>
            </a:r>
            <a:r>
              <a:rPr lang="it-IT" dirty="0" err="1"/>
              <a:t>Angular</a:t>
            </a:r>
            <a:r>
              <a:rPr lang="it-IT" dirty="0"/>
              <a:t>.</a:t>
            </a:r>
          </a:p>
          <a:p>
            <a:pPr algn="just"/>
            <a:r>
              <a:rPr lang="it-IT" dirty="0"/>
              <a:t>I servizi sono uno strumento fondamentale per condividere informazioni tra classi che non si conoscono l’una coll’altra</a:t>
            </a:r>
          </a:p>
        </p:txBody>
      </p:sp>
    </p:spTree>
    <p:extLst>
      <p:ext uri="{BB962C8B-B14F-4D97-AF65-F5344CB8AC3E}">
        <p14:creationId xmlns:p14="http://schemas.microsoft.com/office/powerpoint/2010/main" val="388510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CBDAEB-25FA-134E-84DD-D091279A5297}"/>
              </a:ext>
            </a:extLst>
          </p:cNvPr>
          <p:cNvSpPr/>
          <p:nvPr/>
        </p:nvSpPr>
        <p:spPr>
          <a:xfrm>
            <a:off x="696686" y="3105835"/>
            <a:ext cx="108857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ng</a:t>
            </a:r>
            <a:r>
              <a:rPr lang="it-IT" sz="3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new --</a:t>
            </a:r>
            <a:r>
              <a:rPr lang="it-IT" sz="3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routing</a:t>
            </a:r>
            <a:r>
              <a:rPr lang="it-IT" sz="3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3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it-IT" sz="3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--style </a:t>
            </a:r>
            <a:r>
              <a:rPr lang="it-IT" sz="3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scss</a:t>
            </a:r>
            <a:r>
              <a:rPr lang="it-IT" sz="3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3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myDemo</a:t>
            </a:r>
            <a:endParaRPr lang="it-IT" sz="3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557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FE6EF-23E7-F84D-94E9-B60C9667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Hero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C4B22-CFCE-E945-B03E-439D2F01F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ng</a:t>
            </a:r>
            <a:r>
              <a:rPr lang="it-IT" dirty="0"/>
              <a:t> generate service </a:t>
            </a:r>
            <a:r>
              <a:rPr lang="it-IT" dirty="0" err="1"/>
              <a:t>hero</a:t>
            </a:r>
            <a:endParaRPr lang="it-IT" dirty="0"/>
          </a:p>
          <a:p>
            <a:r>
              <a:rPr lang="it-IT" dirty="0"/>
              <a:t>Un service è una </a:t>
            </a:r>
            <a:r>
              <a:rPr lang="it-IT" dirty="0" err="1"/>
              <a:t>class</a:t>
            </a:r>
            <a:r>
              <a:rPr lang="it-IT" dirty="0"/>
              <a:t> decorata con un @</a:t>
            </a:r>
            <a:r>
              <a:rPr lang="it-IT" dirty="0" err="1"/>
              <a:t>Injectable</a:t>
            </a:r>
            <a:r>
              <a:rPr lang="it-IT" dirty="0"/>
              <a:t>() che informa </a:t>
            </a:r>
            <a:r>
              <a:rPr lang="it-IT" dirty="0" err="1"/>
              <a:t>Angular</a:t>
            </a:r>
            <a:r>
              <a:rPr lang="it-IT" dirty="0"/>
              <a:t> del fatto che questo servizio a sua volta potrebbe avere dipendenze iniettate</a:t>
            </a:r>
          </a:p>
          <a:p>
            <a:pPr algn="just"/>
            <a:r>
              <a:rPr lang="it-IT" dirty="0"/>
              <a:t>In questo primo esempio continueremo a prendere dati dalla classe </a:t>
            </a:r>
            <a:r>
              <a:rPr lang="it-IT" dirty="0" err="1"/>
              <a:t>mock-heroes</a:t>
            </a:r>
            <a:r>
              <a:rPr lang="it-IT" dirty="0"/>
              <a:t>. L’importante però sarà aver separato il codice del componente dall’estrazione dei dati. Quando avremo un servizio REST che ci restituirà i dati, non dovremo cambiare una riga di codice nei componenti. </a:t>
            </a:r>
          </a:p>
        </p:txBody>
      </p:sp>
    </p:spTree>
    <p:extLst>
      <p:ext uri="{BB962C8B-B14F-4D97-AF65-F5344CB8AC3E}">
        <p14:creationId xmlns:p14="http://schemas.microsoft.com/office/powerpoint/2010/main" val="1986407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EBAF-6C02-C346-AF50-0410BF82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Hero service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9F2112-26C8-EA42-BAD9-0CD5BEA93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006" y="1559378"/>
            <a:ext cx="8449988" cy="5298622"/>
          </a:xfrm>
        </p:spPr>
      </p:pic>
    </p:spTree>
    <p:extLst>
      <p:ext uri="{BB962C8B-B14F-4D97-AF65-F5344CB8AC3E}">
        <p14:creationId xmlns:p14="http://schemas.microsoft.com/office/powerpoint/2010/main" val="813365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B6D0-4A0D-6A4D-A4E0-366C3203B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Fornire (</a:t>
            </a:r>
            <a:r>
              <a:rPr lang="it-IT" dirty="0" err="1"/>
              <a:t>Provide</a:t>
            </a:r>
            <a:r>
              <a:rPr lang="it-IT" dirty="0"/>
              <a:t>) il servizio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848B-089E-A14C-B547-40AAE3277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t-IT" dirty="0"/>
              <a:t>Il servizio va reso disponibile nel sistema di </a:t>
            </a:r>
            <a:r>
              <a:rPr lang="it-IT" dirty="0" err="1"/>
              <a:t>dependency</a:t>
            </a:r>
            <a:r>
              <a:rPr lang="it-IT" dirty="0"/>
              <a:t> </a:t>
            </a:r>
            <a:r>
              <a:rPr lang="it-IT" dirty="0" err="1"/>
              <a:t>injection</a:t>
            </a:r>
            <a:r>
              <a:rPr lang="it-IT" dirty="0"/>
              <a:t> prima che </a:t>
            </a:r>
            <a:r>
              <a:rPr lang="it-IT" dirty="0" err="1"/>
              <a:t>Angular</a:t>
            </a:r>
            <a:r>
              <a:rPr lang="it-IT" dirty="0"/>
              <a:t> possa iniettarlo nei componenti.</a:t>
            </a:r>
          </a:p>
          <a:p>
            <a:pPr algn="just"/>
            <a:r>
              <a:rPr lang="it-IT" dirty="0"/>
              <a:t>In questo nostro mini corso eseguiremo questo task nell’</a:t>
            </a:r>
            <a:r>
              <a:rPr lang="it-IT" dirty="0" err="1"/>
              <a:t>app.module.ts</a:t>
            </a:r>
            <a:endParaRPr lang="it-IT" dirty="0"/>
          </a:p>
          <a:p>
            <a:pPr algn="just"/>
            <a:r>
              <a:rPr lang="it-IT" dirty="0"/>
              <a:t>L’array providers informa </a:t>
            </a:r>
            <a:r>
              <a:rPr lang="it-IT" dirty="0" err="1"/>
              <a:t>Angular</a:t>
            </a:r>
            <a:r>
              <a:rPr lang="it-IT" dirty="0"/>
              <a:t> di creare una singola istanza condivisa della classe servizio e di iniettarla in ogni componente che ne faccia richiesta</a:t>
            </a:r>
          </a:p>
        </p:txBody>
      </p:sp>
    </p:spTree>
    <p:extLst>
      <p:ext uri="{BB962C8B-B14F-4D97-AF65-F5344CB8AC3E}">
        <p14:creationId xmlns:p14="http://schemas.microsoft.com/office/powerpoint/2010/main" val="31502446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2091D-7B02-3F4C-B9C5-35DBEBA3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Fornire il servizio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7F59A1-DA54-9849-BB3F-919ADDC59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0849" y="1690688"/>
            <a:ext cx="6210301" cy="4855326"/>
          </a:xfrm>
        </p:spPr>
      </p:pic>
    </p:spTree>
    <p:extLst>
      <p:ext uri="{BB962C8B-B14F-4D97-AF65-F5344CB8AC3E}">
        <p14:creationId xmlns:p14="http://schemas.microsoft.com/office/powerpoint/2010/main" val="1485332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0765-7049-1348-A420-FD665BE2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365125"/>
            <a:ext cx="10940143" cy="1325563"/>
          </a:xfrm>
        </p:spPr>
        <p:txBody>
          <a:bodyPr/>
          <a:lstStyle/>
          <a:p>
            <a:r>
              <a:rPr lang="it-IT" dirty="0"/>
              <a:t>Aggiornare il component </a:t>
            </a:r>
            <a:r>
              <a:rPr lang="it-IT" dirty="0" err="1"/>
              <a:t>HeroListComponent</a:t>
            </a:r>
            <a:br>
              <a:rPr lang="it-IT" dirty="0"/>
            </a:b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1B6F9B-2C43-9544-8599-4F0B8D74F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1259" y="1423988"/>
            <a:ext cx="6327540" cy="5167312"/>
          </a:xfrm>
        </p:spPr>
      </p:pic>
    </p:spTree>
    <p:extLst>
      <p:ext uri="{BB962C8B-B14F-4D97-AF65-F5344CB8AC3E}">
        <p14:creationId xmlns:p14="http://schemas.microsoft.com/office/powerpoint/2010/main" val="4285451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5AC3A-D2A6-8845-AD1C-57AC782D5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Dove invocare il servizio?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A8106-A226-C040-B4CA-DBB9B358B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metodo </a:t>
            </a:r>
            <a:r>
              <a:rPr lang="it-IT" dirty="0" err="1"/>
              <a:t>getHeroes</a:t>
            </a:r>
            <a:r>
              <a:rPr lang="it-IT" dirty="0"/>
              <a:t>()  non va chiamato nel costruttore.</a:t>
            </a:r>
          </a:p>
          <a:p>
            <a:r>
              <a:rPr lang="it-IT" dirty="0"/>
              <a:t>Il costruttore va riservato a semplici inizializzazioni di proprietà private con parametri.</a:t>
            </a:r>
          </a:p>
          <a:p>
            <a:pPr algn="just"/>
            <a:r>
              <a:rPr lang="it-IT" dirty="0"/>
              <a:t>Sicuramente non andrebbe chiamata una funzione che faccia chiamate HTTP.</a:t>
            </a:r>
          </a:p>
          <a:p>
            <a:pPr algn="just"/>
            <a:r>
              <a:rPr lang="it-IT" dirty="0" err="1"/>
              <a:t>getHeroes</a:t>
            </a:r>
            <a:r>
              <a:rPr lang="it-IT" dirty="0"/>
              <a:t>() va chiamata nel metodo </a:t>
            </a:r>
            <a:r>
              <a:rPr lang="it-IT" dirty="0" err="1"/>
              <a:t>ngOnInit</a:t>
            </a:r>
            <a:r>
              <a:rPr lang="it-IT" dirty="0"/>
              <a:t> che viene eseguito dopo un certo periodo di tempo rispetto al costruttore.</a:t>
            </a:r>
          </a:p>
        </p:txBody>
      </p:sp>
    </p:spTree>
    <p:extLst>
      <p:ext uri="{BB962C8B-B14F-4D97-AF65-F5344CB8AC3E}">
        <p14:creationId xmlns:p14="http://schemas.microsoft.com/office/powerpoint/2010/main" val="41123254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F2144-5C16-F14E-AB0F-CED6F3C3F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Lifecycle</a:t>
            </a:r>
            <a:r>
              <a:rPr lang="it-IT" dirty="0"/>
              <a:t> </a:t>
            </a:r>
            <a:r>
              <a:rPr lang="it-IT" dirty="0" err="1"/>
              <a:t>Hooks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01A2D-F0C4-6E48-B665-51E18676F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Un componente ha un ciclo di vita gestito da </a:t>
            </a:r>
            <a:r>
              <a:rPr lang="it-IT" dirty="0" err="1"/>
              <a:t>Angular</a:t>
            </a:r>
            <a:endParaRPr lang="it-IT" dirty="0"/>
          </a:p>
          <a:p>
            <a:pPr algn="just"/>
            <a:r>
              <a:rPr lang="it-IT" dirty="0" err="1"/>
              <a:t>Angular</a:t>
            </a:r>
            <a:r>
              <a:rPr lang="it-IT" dirty="0"/>
              <a:t> crea il componente, lo </a:t>
            </a:r>
            <a:r>
              <a:rPr lang="it-IT" dirty="0" err="1"/>
              <a:t>renderizza</a:t>
            </a:r>
            <a:r>
              <a:rPr lang="it-IT" dirty="0"/>
              <a:t>, </a:t>
            </a:r>
            <a:r>
              <a:rPr lang="it-IT" dirty="0" err="1"/>
              <a:t>renderizza</a:t>
            </a:r>
            <a:r>
              <a:rPr lang="it-IT" dirty="0"/>
              <a:t> i suoi figli, controlla le modifiche delle proprietà </a:t>
            </a:r>
            <a:r>
              <a:rPr lang="it-IT" dirty="0" err="1"/>
              <a:t>bindate</a:t>
            </a:r>
            <a:r>
              <a:rPr lang="it-IT" dirty="0"/>
              <a:t> e distrugge il componente prima di rimuoverlo dal DOM</a:t>
            </a:r>
          </a:p>
          <a:p>
            <a:pPr algn="just"/>
            <a:r>
              <a:rPr lang="it-IT" dirty="0" err="1"/>
              <a:t>Angular</a:t>
            </a:r>
            <a:r>
              <a:rPr lang="it-IT" dirty="0"/>
              <a:t> offre dei ganci (hook) sotto forma di metodi in cui è possibile intervenire durante questi momenti chiave della vita del componente.</a:t>
            </a:r>
          </a:p>
          <a:p>
            <a:pPr algn="just"/>
            <a:r>
              <a:rPr lang="it-IT" dirty="0"/>
              <a:t>In termini tecnici, questi metodi implementano interfacce scritte nella libreria core di </a:t>
            </a:r>
            <a:r>
              <a:rPr lang="it-IT" dirty="0" err="1"/>
              <a:t>Angular</a:t>
            </a:r>
            <a:r>
              <a:rPr lang="it-IT" dirty="0"/>
              <a:t>.</a:t>
            </a:r>
          </a:p>
          <a:p>
            <a:pPr algn="just"/>
            <a:r>
              <a:rPr lang="it-IT" dirty="0"/>
              <a:t>Ciascuna interfaccia ha un hook il cui nome è il nome dell’interfaccia prefissato da </a:t>
            </a:r>
            <a:r>
              <a:rPr lang="it-IT" dirty="0" err="1"/>
              <a:t>ng</a:t>
            </a:r>
            <a:r>
              <a:rPr lang="it-IT" dirty="0"/>
              <a:t>, Ad esempio, l’interfaccia </a:t>
            </a:r>
            <a:r>
              <a:rPr lang="it-IT" dirty="0" err="1"/>
              <a:t>OnInit</a:t>
            </a:r>
            <a:r>
              <a:rPr lang="it-IT" dirty="0"/>
              <a:t> ha un hook chiamato </a:t>
            </a:r>
            <a:r>
              <a:rPr lang="it-IT" dirty="0" err="1"/>
              <a:t>ngOnInit</a:t>
            </a:r>
            <a:r>
              <a:rPr lang="it-IT" dirty="0"/>
              <a:t>() che </a:t>
            </a:r>
            <a:r>
              <a:rPr lang="it-IT" dirty="0" err="1"/>
              <a:t>Angular</a:t>
            </a:r>
            <a:r>
              <a:rPr lang="it-IT" dirty="0"/>
              <a:t> invoca poco dopo aver creato il componente.</a:t>
            </a:r>
          </a:p>
        </p:txBody>
      </p:sp>
    </p:spTree>
    <p:extLst>
      <p:ext uri="{BB962C8B-B14F-4D97-AF65-F5344CB8AC3E}">
        <p14:creationId xmlns:p14="http://schemas.microsoft.com/office/powerpoint/2010/main" val="17413473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0B738-1874-2F40-AE01-A333B5AD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Observable</a:t>
            </a:r>
            <a:r>
              <a:rPr lang="it-IT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C72D2-8B0E-AA47-B097-5789033F4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metodo </a:t>
            </a:r>
            <a:r>
              <a:rPr lang="it-IT" dirty="0" err="1"/>
              <a:t>getHeroes</a:t>
            </a:r>
            <a:r>
              <a:rPr lang="it-IT" dirty="0"/>
              <a:t>() ha una firma sincrona.</a:t>
            </a:r>
          </a:p>
          <a:p>
            <a:r>
              <a:rPr lang="it-IT" dirty="0"/>
              <a:t>Il componente </a:t>
            </a:r>
            <a:r>
              <a:rPr lang="it-IT" dirty="0" err="1"/>
              <a:t>HeroListComponent</a:t>
            </a:r>
            <a:r>
              <a:rPr lang="it-IT" dirty="0"/>
              <a:t> consuma il risultato di </a:t>
            </a:r>
            <a:r>
              <a:rPr lang="it-IT" dirty="0" err="1"/>
              <a:t>getHeroes</a:t>
            </a:r>
            <a:r>
              <a:rPr lang="it-IT" dirty="0"/>
              <a:t>() come se gli eroi fossero estratti in maniera sincrona (bloccando quindi l’esecuzione del codice)</a:t>
            </a:r>
          </a:p>
          <a:p>
            <a:r>
              <a:rPr lang="it-IT" dirty="0"/>
              <a:t>Nella vita reale, i dati sono estratti in maniera asincrona da un server remoto.</a:t>
            </a:r>
          </a:p>
          <a:p>
            <a:r>
              <a:rPr lang="it-IT" dirty="0"/>
              <a:t>Ciò che vogliamo è che il componente debba aspettare la risposta del server ma che il browser non si blocchi nel frattempo.</a:t>
            </a:r>
          </a:p>
          <a:p>
            <a:r>
              <a:rPr lang="it-IT" dirty="0" err="1"/>
              <a:t>getHeroes</a:t>
            </a:r>
            <a:r>
              <a:rPr lang="it-IT" dirty="0"/>
              <a:t>() deve avere una firma asincrona</a:t>
            </a:r>
          </a:p>
        </p:txBody>
      </p:sp>
    </p:spTree>
    <p:extLst>
      <p:ext uri="{BB962C8B-B14F-4D97-AF65-F5344CB8AC3E}">
        <p14:creationId xmlns:p14="http://schemas.microsoft.com/office/powerpoint/2010/main" val="8578485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2309-7FCF-654D-BF57-2895566A9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Firme asincrone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3CF74-0D56-4545-99D0-6E9B9AF40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HeroService.getHeroes</a:t>
            </a:r>
            <a:r>
              <a:rPr lang="it-IT" dirty="0"/>
              <a:t>() deve avere una firma asincrona</a:t>
            </a:r>
          </a:p>
          <a:p>
            <a:r>
              <a:rPr lang="it-IT" dirty="0"/>
              <a:t>Può essere una funzione di </a:t>
            </a:r>
            <a:r>
              <a:rPr lang="it-IT" dirty="0" err="1"/>
              <a:t>callback</a:t>
            </a:r>
            <a:r>
              <a:rPr lang="it-IT" dirty="0"/>
              <a:t>, una Promise o un </a:t>
            </a:r>
            <a:r>
              <a:rPr lang="it-IT" dirty="0" err="1"/>
              <a:t>Observable</a:t>
            </a:r>
            <a:endParaRPr lang="it-IT" dirty="0"/>
          </a:p>
          <a:p>
            <a:pPr algn="just"/>
            <a:r>
              <a:rPr lang="it-IT" dirty="0" err="1"/>
              <a:t>Angular</a:t>
            </a:r>
            <a:r>
              <a:rPr lang="it-IT" dirty="0"/>
              <a:t> ha introdotto l’uso degli </a:t>
            </a:r>
            <a:r>
              <a:rPr lang="it-IT" dirty="0" err="1"/>
              <a:t>Observable</a:t>
            </a:r>
            <a:r>
              <a:rPr lang="it-IT" dirty="0"/>
              <a:t> nella libreria </a:t>
            </a:r>
            <a:r>
              <a:rPr lang="it-IT" dirty="0" err="1"/>
              <a:t>HttpClient</a:t>
            </a:r>
            <a:r>
              <a:rPr lang="it-IT" dirty="0"/>
              <a:t> che useremo nei prossimi giorni. </a:t>
            </a:r>
            <a:r>
              <a:rPr lang="it-IT" dirty="0" err="1"/>
              <a:t>HttpCLient</a:t>
            </a:r>
            <a:r>
              <a:rPr lang="it-IT" dirty="0"/>
              <a:t> restituisce </a:t>
            </a:r>
            <a:r>
              <a:rPr lang="it-IT" dirty="0" err="1"/>
              <a:t>RxJs</a:t>
            </a:r>
            <a:r>
              <a:rPr lang="it-IT" dirty="0"/>
              <a:t> </a:t>
            </a:r>
            <a:r>
              <a:rPr lang="it-IT" dirty="0" err="1"/>
              <a:t>Observable</a:t>
            </a:r>
            <a:r>
              <a:rPr lang="it-IT" dirty="0"/>
              <a:t>. </a:t>
            </a:r>
            <a:r>
              <a:rPr lang="it-IT" dirty="0" err="1"/>
              <a:t>RxJs</a:t>
            </a:r>
            <a:r>
              <a:rPr lang="it-IT" dirty="0"/>
              <a:t> è una libreria di estensioni </a:t>
            </a:r>
            <a:r>
              <a:rPr lang="it-IT" dirty="0" err="1"/>
              <a:t>reactive</a:t>
            </a:r>
            <a:r>
              <a:rPr lang="it-IT" dirty="0"/>
              <a:t> utilizzata da </a:t>
            </a:r>
            <a:r>
              <a:rPr lang="it-IT" dirty="0" err="1"/>
              <a:t>Angular</a:t>
            </a:r>
            <a:r>
              <a:rPr lang="it-IT" dirty="0"/>
              <a:t>.</a:t>
            </a:r>
          </a:p>
          <a:p>
            <a:r>
              <a:rPr lang="it-IT" dirty="0"/>
              <a:t>Per questo motivo trasformeremo il nostro </a:t>
            </a:r>
            <a:r>
              <a:rPr lang="it-IT" dirty="0" err="1"/>
              <a:t>HeroService</a:t>
            </a:r>
            <a:r>
              <a:rPr lang="it-IT" dirty="0"/>
              <a:t> in modo tale che abbia una firma asincrona mediante </a:t>
            </a:r>
            <a:r>
              <a:rPr lang="it-IT" dirty="0" err="1"/>
              <a:t>Observable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1480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C124-AE20-DB4F-9253-4EB02B6A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Observable</a:t>
            </a:r>
            <a:r>
              <a:rPr lang="it-IT" dirty="0"/>
              <a:t> </a:t>
            </a:r>
            <a:r>
              <a:rPr lang="it-IT" dirty="0" err="1"/>
              <a:t>HeroService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2ECFC9-0A81-BB4A-98C1-14A2A5723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463" y="1671639"/>
            <a:ext cx="6713309" cy="5186361"/>
          </a:xfrm>
        </p:spPr>
      </p:pic>
    </p:spTree>
    <p:extLst>
      <p:ext uri="{BB962C8B-B14F-4D97-AF65-F5344CB8AC3E}">
        <p14:creationId xmlns:p14="http://schemas.microsoft.com/office/powerpoint/2010/main" val="341875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2099C-5AA6-7844-B38F-9728BBDA9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814" y="643466"/>
            <a:ext cx="707437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310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143B3-744B-3D46-AC8A-74E5807E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Observable</a:t>
            </a:r>
            <a:r>
              <a:rPr lang="it-IT" dirty="0"/>
              <a:t> </a:t>
            </a:r>
            <a:r>
              <a:rPr lang="it-IT" dirty="0" err="1"/>
              <a:t>HeroService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39AD6-35F6-2241-801E-DEE236433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of(HEROES) restituisce un </a:t>
            </a:r>
            <a:r>
              <a:rPr lang="it-IT" dirty="0" err="1"/>
              <a:t>Observable</a:t>
            </a:r>
            <a:r>
              <a:rPr lang="it-IT" dirty="0"/>
              <a:t>&lt;Hero[]&gt; che emette un singolo valore, l’array di eroi finti (</a:t>
            </a:r>
            <a:r>
              <a:rPr lang="it-IT" dirty="0" err="1"/>
              <a:t>mock</a:t>
            </a:r>
            <a:r>
              <a:rPr lang="it-IT" dirty="0"/>
              <a:t>)</a:t>
            </a:r>
          </a:p>
          <a:p>
            <a:r>
              <a:rPr lang="it-IT" dirty="0"/>
              <a:t>Un componente che voglia utilizzare il servizio </a:t>
            </a:r>
            <a:r>
              <a:rPr lang="it-IT" dirty="0" err="1"/>
              <a:t>HeroService</a:t>
            </a:r>
            <a:r>
              <a:rPr lang="it-IT" dirty="0"/>
              <a:t> così modificato deve sottoscriversi ad esso (</a:t>
            </a:r>
            <a:r>
              <a:rPr lang="it-IT" dirty="0" err="1"/>
              <a:t>subscribe</a:t>
            </a:r>
            <a:r>
              <a:rPr lang="it-IT" dirty="0"/>
              <a:t>)</a:t>
            </a:r>
          </a:p>
          <a:p>
            <a:r>
              <a:rPr lang="it-IT" dirty="0"/>
              <a:t>Infatti il codice attuale segnala un errore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FCFD7-2D2D-F84F-A4B5-4BD6EF042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4678363"/>
            <a:ext cx="66294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450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8E99-E710-D64A-958C-129E03F5F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Modifica al componente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5D253C-DABB-D54E-8DE5-69426824E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695" y="2584337"/>
            <a:ext cx="10392327" cy="2531949"/>
          </a:xfrm>
        </p:spPr>
      </p:pic>
    </p:spTree>
    <p:extLst>
      <p:ext uri="{BB962C8B-B14F-4D97-AF65-F5344CB8AC3E}">
        <p14:creationId xmlns:p14="http://schemas.microsoft.com/office/powerpoint/2010/main" val="34109457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68F0-43C4-AE47-B68B-CAB0232F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Creazione di un servizio </a:t>
            </a:r>
            <a:r>
              <a:rPr lang="it-IT" dirty="0" err="1"/>
              <a:t>Messages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4435D-B401-C54A-9D36-314AAF335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Aggiungiamo un </a:t>
            </a:r>
            <a:r>
              <a:rPr lang="it-IT" dirty="0" err="1"/>
              <a:t>MessageComponent</a:t>
            </a:r>
            <a:r>
              <a:rPr lang="it-IT" dirty="0"/>
              <a:t> che mostrerà messaggi in fondo allo schermo</a:t>
            </a:r>
          </a:p>
          <a:p>
            <a:pPr algn="just"/>
            <a:r>
              <a:rPr lang="it-IT" dirty="0"/>
              <a:t>Creiamo un servizio iniettabile </a:t>
            </a:r>
            <a:r>
              <a:rPr lang="it-IT" dirty="0" err="1"/>
              <a:t>MessageService</a:t>
            </a:r>
            <a:r>
              <a:rPr lang="it-IT" dirty="0"/>
              <a:t> per trasmettere i messaggi da mostrare</a:t>
            </a:r>
          </a:p>
          <a:p>
            <a:pPr algn="just"/>
            <a:r>
              <a:rPr lang="it-IT" dirty="0"/>
              <a:t>Iniettiamo </a:t>
            </a:r>
            <a:r>
              <a:rPr lang="it-IT" dirty="0" err="1"/>
              <a:t>MessageService</a:t>
            </a:r>
            <a:r>
              <a:rPr lang="it-IT" dirty="0"/>
              <a:t> in </a:t>
            </a:r>
            <a:r>
              <a:rPr lang="it-IT" dirty="0" err="1"/>
              <a:t>HeroService</a:t>
            </a:r>
            <a:endParaRPr lang="it-IT" dirty="0"/>
          </a:p>
          <a:p>
            <a:pPr algn="just"/>
            <a:r>
              <a:rPr lang="it-IT" dirty="0"/>
              <a:t>Mostriamo un messaggio quando </a:t>
            </a:r>
            <a:r>
              <a:rPr lang="it-IT" dirty="0" err="1"/>
              <a:t>HeroService</a:t>
            </a:r>
            <a:r>
              <a:rPr lang="it-IT" dirty="0"/>
              <a:t> ha estratto con successo gli eroi</a:t>
            </a:r>
          </a:p>
        </p:txBody>
      </p:sp>
    </p:spTree>
    <p:extLst>
      <p:ext uri="{BB962C8B-B14F-4D97-AF65-F5344CB8AC3E}">
        <p14:creationId xmlns:p14="http://schemas.microsoft.com/office/powerpoint/2010/main" val="26871319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4198-1675-0D49-ACBA-99A38C29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Piano d’azione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67B9D-2770-EF47-8291-4DE2D1D2D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ng</a:t>
            </a:r>
            <a:r>
              <a:rPr lang="it-IT" dirty="0"/>
              <a:t> generate component </a:t>
            </a:r>
            <a:r>
              <a:rPr lang="it-IT" dirty="0" err="1"/>
              <a:t>messages</a:t>
            </a:r>
            <a:endParaRPr lang="it-IT" dirty="0"/>
          </a:p>
          <a:p>
            <a:r>
              <a:rPr lang="it-IT" dirty="0"/>
              <a:t>Aggiornare </a:t>
            </a:r>
            <a:r>
              <a:rPr lang="it-IT" dirty="0" err="1"/>
              <a:t>app.component.html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E4C30-2166-BD47-A42D-171B3159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78" y="4001294"/>
            <a:ext cx="48895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CBDDD-508B-DA47-A577-6911213A3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664" y="296636"/>
            <a:ext cx="3154136" cy="599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576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FDB2E-E14A-BD48-B247-902365596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Creazione del servizio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8D99E-FA77-5C4A-A8BA-7888D3E06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600" dirty="0" err="1"/>
              <a:t>ng</a:t>
            </a:r>
            <a:r>
              <a:rPr lang="it-IT" sz="3600" dirty="0"/>
              <a:t> generate service </a:t>
            </a:r>
            <a:r>
              <a:rPr lang="it-IT" sz="3600" dirty="0" err="1"/>
              <a:t>message</a:t>
            </a:r>
            <a:r>
              <a:rPr lang="it-IT" sz="3600" dirty="0"/>
              <a:t>  –</a:t>
            </a:r>
            <a:r>
              <a:rPr lang="it-IT" sz="3600" dirty="0" err="1"/>
              <a:t>module</a:t>
            </a:r>
            <a:r>
              <a:rPr lang="it-IT" sz="3600" dirty="0"/>
              <a:t>=</a:t>
            </a:r>
            <a:r>
              <a:rPr lang="it-IT" sz="3600" dirty="0" err="1"/>
              <a:t>app</a:t>
            </a:r>
            <a:r>
              <a:rPr lang="it-IT" sz="3600" dirty="0"/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348550-1A62-884C-B4C5-7497DE73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443" y="2882900"/>
            <a:ext cx="7594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238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705844-E835-D948-ACE9-BA4E3814E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6505" y="0"/>
            <a:ext cx="5579237" cy="6681477"/>
          </a:xfrm>
        </p:spPr>
      </p:pic>
    </p:spTree>
    <p:extLst>
      <p:ext uri="{BB962C8B-B14F-4D97-AF65-F5344CB8AC3E}">
        <p14:creationId xmlns:p14="http://schemas.microsoft.com/office/powerpoint/2010/main" val="10366681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A2DE-951C-FC46-80D3-E10BAC72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Iniettiamo </a:t>
            </a:r>
            <a:r>
              <a:rPr lang="it-IT" dirty="0" err="1"/>
              <a:t>MessageService</a:t>
            </a:r>
            <a:r>
              <a:rPr lang="it-IT" dirty="0"/>
              <a:t> in </a:t>
            </a:r>
            <a:r>
              <a:rPr lang="it-IT" dirty="0" err="1"/>
              <a:t>HeroService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295051-D421-E44A-8A91-CD4C94648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058" y="1683214"/>
            <a:ext cx="7362782" cy="5174786"/>
          </a:xfrm>
        </p:spPr>
      </p:pic>
    </p:spTree>
    <p:extLst>
      <p:ext uri="{BB962C8B-B14F-4D97-AF65-F5344CB8AC3E}">
        <p14:creationId xmlns:p14="http://schemas.microsoft.com/office/powerpoint/2010/main" val="3514296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0C18D-3491-0846-BEDB-3C1E9C760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Mostrare i messaggi in </a:t>
            </a:r>
            <a:r>
              <a:rPr lang="it-IT" dirty="0" err="1"/>
              <a:t>MessagesComponent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5DF063-6B6D-4645-B461-8CFCFB960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2457" y="1581021"/>
            <a:ext cx="7075714" cy="5314790"/>
          </a:xfrm>
        </p:spPr>
      </p:pic>
    </p:spTree>
    <p:extLst>
      <p:ext uri="{BB962C8B-B14F-4D97-AF65-F5344CB8AC3E}">
        <p14:creationId xmlns:p14="http://schemas.microsoft.com/office/powerpoint/2010/main" val="18878798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74E0D-4B4D-B94F-BF99-A8AF2CEE2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Template</a:t>
            </a:r>
            <a:r>
              <a:rPr lang="it-IT" dirty="0"/>
              <a:t> html di </a:t>
            </a:r>
            <a:r>
              <a:rPr lang="it-IT" dirty="0" err="1"/>
              <a:t>MessagesComponent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AD3D93-A8E1-2946-975C-B044B3EF1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468" y="2315823"/>
            <a:ext cx="10815063" cy="2691605"/>
          </a:xfrm>
        </p:spPr>
      </p:pic>
    </p:spTree>
    <p:extLst>
      <p:ext uri="{BB962C8B-B14F-4D97-AF65-F5344CB8AC3E}">
        <p14:creationId xmlns:p14="http://schemas.microsoft.com/office/powerpoint/2010/main" val="41648591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A0C3C-1C3D-1548-8F4A-9693F5F65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Aggiungiamo un </a:t>
            </a:r>
            <a:r>
              <a:rPr lang="it-IT" dirty="0" err="1"/>
              <a:t>setInterval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8DA510-CDB8-ED4A-8B46-2F34F416F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486" y="1825625"/>
            <a:ext cx="6077028" cy="4351338"/>
          </a:xfrm>
        </p:spPr>
      </p:pic>
    </p:spTree>
    <p:extLst>
      <p:ext uri="{BB962C8B-B14F-4D97-AF65-F5344CB8AC3E}">
        <p14:creationId xmlns:p14="http://schemas.microsoft.com/office/powerpoint/2010/main" val="606888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738F70E-B3E0-5A44-AC30-AF764A0C2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2082941"/>
            <a:ext cx="6542117" cy="2535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56046-66AF-3743-B6E3-87E2221F5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it-IT" sz="3600">
                <a:solidFill>
                  <a:schemeClr val="bg1"/>
                </a:solidFill>
              </a:rPr>
              <a:t>Lancio dell’applicazione (bootstrap)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4FCAF-2E14-E04A-968B-C990DA7F1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it-IT" sz="2000">
                <a:solidFill>
                  <a:schemeClr val="bg1"/>
                </a:solidFill>
              </a:rPr>
              <a:t>L’applicazione viene lanciata facendo il bootstrap del suo modulo root</a:t>
            </a:r>
          </a:p>
          <a:p>
            <a:r>
              <a:rPr lang="it-IT" sz="2000">
                <a:solidFill>
                  <a:schemeClr val="bg1"/>
                </a:solidFill>
              </a:rPr>
              <a:t>Tipicamente, il bootstrap avviene nel file main.ts</a:t>
            </a:r>
          </a:p>
        </p:txBody>
      </p:sp>
    </p:spTree>
    <p:extLst>
      <p:ext uri="{BB962C8B-B14F-4D97-AF65-F5344CB8AC3E}">
        <p14:creationId xmlns:p14="http://schemas.microsoft.com/office/powerpoint/2010/main" val="19491835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FA77-C842-6E4C-9392-BAF6CA2C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33A5-642E-9C41-BB03-F5CCE7D7F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Il comando della </a:t>
            </a:r>
            <a:r>
              <a:rPr lang="it-IT" dirty="0" err="1"/>
              <a:t>ng</a:t>
            </a:r>
            <a:r>
              <a:rPr lang="it-IT" dirty="0"/>
              <a:t> cli che abbiamo utilizzato ha aggiunto all’</a:t>
            </a:r>
            <a:r>
              <a:rPr lang="it-IT" dirty="0" err="1"/>
              <a:t>App</a:t>
            </a:r>
            <a:r>
              <a:rPr lang="it-IT" dirty="0"/>
              <a:t> un modulo specifico per la gestione del </a:t>
            </a:r>
            <a:r>
              <a:rPr lang="it-IT" dirty="0" err="1"/>
              <a:t>routing</a:t>
            </a:r>
            <a:r>
              <a:rPr lang="it-IT" dirty="0"/>
              <a:t> (</a:t>
            </a:r>
            <a:r>
              <a:rPr lang="it-IT" dirty="0" err="1"/>
              <a:t>AppRoutingModule</a:t>
            </a:r>
            <a:r>
              <a:rPr lang="it-IT" dirty="0"/>
              <a:t>)</a:t>
            </a:r>
          </a:p>
          <a:p>
            <a:pPr algn="just"/>
            <a:r>
              <a:rPr lang="it-IT" dirty="0"/>
              <a:t>Le </a:t>
            </a:r>
            <a:r>
              <a:rPr lang="it-IT" dirty="0" err="1"/>
              <a:t>Route</a:t>
            </a:r>
            <a:r>
              <a:rPr lang="it-IT" dirty="0"/>
              <a:t> informano il router su quale sia la </a:t>
            </a:r>
            <a:r>
              <a:rPr lang="it-IT" dirty="0" err="1"/>
              <a:t>view</a:t>
            </a:r>
            <a:r>
              <a:rPr lang="it-IT" dirty="0"/>
              <a:t> da mostrare quando un utente clicca su un link presente nella pagina o inserisce un indirizzo nella </a:t>
            </a:r>
            <a:r>
              <a:rPr lang="it-IT" dirty="0" err="1"/>
              <a:t>address</a:t>
            </a:r>
            <a:r>
              <a:rPr lang="it-IT" dirty="0"/>
              <a:t> bar del browser</a:t>
            </a:r>
          </a:p>
          <a:p>
            <a:pPr algn="just"/>
            <a:r>
              <a:rPr lang="it-IT" dirty="0"/>
              <a:t>Una </a:t>
            </a:r>
            <a:r>
              <a:rPr lang="it-IT" dirty="0" err="1"/>
              <a:t>Route</a:t>
            </a:r>
            <a:r>
              <a:rPr lang="it-IT" dirty="0"/>
              <a:t> </a:t>
            </a:r>
            <a:r>
              <a:rPr lang="it-IT" dirty="0" err="1"/>
              <a:t>Angular</a:t>
            </a:r>
            <a:r>
              <a:rPr lang="it-IT" dirty="0"/>
              <a:t> ha due proprietà</a:t>
            </a:r>
          </a:p>
          <a:p>
            <a:pPr lvl="1" algn="just"/>
            <a:r>
              <a:rPr lang="it-IT" dirty="0" err="1"/>
              <a:t>path</a:t>
            </a:r>
            <a:r>
              <a:rPr lang="it-IT" dirty="0"/>
              <a:t> : una </a:t>
            </a:r>
            <a:r>
              <a:rPr lang="it-IT" dirty="0" err="1"/>
              <a:t>string</a:t>
            </a:r>
            <a:r>
              <a:rPr lang="it-IT" dirty="0"/>
              <a:t> che  corrisponde alla URL presente nell’</a:t>
            </a:r>
            <a:r>
              <a:rPr lang="it-IT" dirty="0" err="1"/>
              <a:t>address</a:t>
            </a:r>
            <a:r>
              <a:rPr lang="it-IT" dirty="0"/>
              <a:t> bar del browser</a:t>
            </a:r>
          </a:p>
          <a:p>
            <a:pPr lvl="1" algn="just"/>
            <a:r>
              <a:rPr lang="it-IT" dirty="0"/>
              <a:t>component: il componente che il router dovrebbe creare quando si percorre questa </a:t>
            </a:r>
            <a:r>
              <a:rPr lang="it-IT" dirty="0" err="1"/>
              <a:t>route</a:t>
            </a:r>
            <a:r>
              <a:rPr lang="it-IT" dirty="0"/>
              <a:t>.</a:t>
            </a:r>
          </a:p>
          <a:p>
            <a:pPr algn="just"/>
            <a:r>
              <a:rPr lang="it-IT" dirty="0"/>
              <a:t>Ad esempio vogliamo mostrare il componente </a:t>
            </a:r>
            <a:r>
              <a:rPr lang="it-IT" dirty="0" err="1"/>
              <a:t>HeroesComponent</a:t>
            </a:r>
            <a:r>
              <a:rPr lang="it-IT" dirty="0"/>
              <a:t> quando la </a:t>
            </a:r>
            <a:r>
              <a:rPr lang="it-IT" dirty="0" err="1"/>
              <a:t>url</a:t>
            </a:r>
            <a:r>
              <a:rPr lang="it-IT" dirty="0"/>
              <a:t> è http://localhost:4200/</a:t>
            </a:r>
            <a:r>
              <a:rPr lang="it-IT" dirty="0" err="1"/>
              <a:t>heroes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38752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93821A-6B07-0B4E-873D-E54B90E60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7407" y="1714574"/>
            <a:ext cx="8574593" cy="4501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1FD47-65E8-4347-9F6D-289FC2BB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Registriamo le rotte in app-routing.module.ts</a:t>
            </a:r>
          </a:p>
        </p:txBody>
      </p:sp>
    </p:spTree>
    <p:extLst>
      <p:ext uri="{BB962C8B-B14F-4D97-AF65-F5344CB8AC3E}">
        <p14:creationId xmlns:p14="http://schemas.microsoft.com/office/powerpoint/2010/main" val="36813285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C85A-3448-0748-BC8F-BF93B94A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Modifichiamo l’</a:t>
            </a:r>
            <a:r>
              <a:rPr lang="it-IT" dirty="0" err="1"/>
              <a:t>app.component.html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1EC16-7269-A84C-AAFF-0CD16305E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&lt;router-outlet&gt; informa il router dove vanno mostrate le </a:t>
            </a:r>
            <a:r>
              <a:rPr lang="it-IT" dirty="0" err="1"/>
              <a:t>view</a:t>
            </a:r>
            <a:r>
              <a:rPr lang="it-IT" dirty="0"/>
              <a:t> reindirizzate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6324C-54DB-1349-AC0A-1F4E977E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00" y="3300979"/>
            <a:ext cx="7971227" cy="140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744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31C5A-A5FB-E64C-8938-5BFDD2770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Aggiungiamo un navigation link (routerLink)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23D14-9102-CA44-9DFA-D6CD04CD8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it-IT"/>
              <a:t>Modifichiamo app.component.html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B8FC9-4C7E-9745-8D62-3A8DB7B9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944" y="3020786"/>
            <a:ext cx="7316107" cy="289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823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255FCC-5C13-7940-A13D-ADB45FF30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565" y="643467"/>
            <a:ext cx="3231218" cy="557106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AB356-2104-D94F-94A4-08F18FC59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2277398"/>
            <a:ext cx="5294716" cy="230320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0147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3057-FECE-6540-BA33-76AE2F4E0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Aggiungiamo un component </a:t>
            </a:r>
            <a:r>
              <a:rPr lang="it-IT" dirty="0" err="1"/>
              <a:t>dashboard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60E-D56D-0247-867E-2DD464450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ng</a:t>
            </a:r>
            <a:r>
              <a:rPr lang="it-IT" dirty="0"/>
              <a:t> generate component </a:t>
            </a:r>
            <a:r>
              <a:rPr lang="it-IT" dirty="0" err="1"/>
              <a:t>dashboard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51586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3F3DFA-B9D2-BA47-A25B-6B8361C55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7665" y="293141"/>
            <a:ext cx="9834106" cy="6564859"/>
          </a:xfrm>
        </p:spPr>
      </p:pic>
    </p:spTree>
    <p:extLst>
      <p:ext uri="{BB962C8B-B14F-4D97-AF65-F5344CB8AC3E}">
        <p14:creationId xmlns:p14="http://schemas.microsoft.com/office/powerpoint/2010/main" val="1551290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787386-2FC7-BE44-8315-DE8D5EA7B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87" y="1480458"/>
            <a:ext cx="12050761" cy="4474876"/>
          </a:xfrm>
        </p:spPr>
      </p:pic>
    </p:spTree>
    <p:extLst>
      <p:ext uri="{BB962C8B-B14F-4D97-AF65-F5344CB8AC3E}">
        <p14:creationId xmlns:p14="http://schemas.microsoft.com/office/powerpoint/2010/main" val="17544764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6D019F-D6E5-3440-8D2B-69F3299B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368605"/>
            <a:ext cx="6553545" cy="41287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C953F61-5024-7449-AD8C-EEE74A784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Aggiungiamo la route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1276A-CB8C-7545-9636-95841EE98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E aggiungiamo una route default</a:t>
            </a:r>
          </a:p>
        </p:txBody>
      </p:sp>
    </p:spTree>
    <p:extLst>
      <p:ext uri="{BB962C8B-B14F-4D97-AF65-F5344CB8AC3E}">
        <p14:creationId xmlns:p14="http://schemas.microsoft.com/office/powerpoint/2010/main" val="41604774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0C99-0D48-9B4E-8FEB-74B5C557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Aggiorniamo la </a:t>
            </a:r>
            <a:r>
              <a:rPr lang="it-IT" dirty="0" err="1"/>
              <a:t>nav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D1B7B2-CDA8-EE4B-AD36-38F756B38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784" y="2177142"/>
            <a:ext cx="9850016" cy="4267087"/>
          </a:xfrm>
        </p:spPr>
      </p:pic>
    </p:spTree>
    <p:extLst>
      <p:ext uri="{BB962C8B-B14F-4D97-AF65-F5344CB8AC3E}">
        <p14:creationId xmlns:p14="http://schemas.microsoft.com/office/powerpoint/2010/main" val="3983094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004538A-D294-4B49-8C1D-30784F600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761" y="981091"/>
            <a:ext cx="6542117" cy="15210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AC7607-B4B3-DD46-BF62-E4D8C6153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it-IT" sz="3600">
                <a:solidFill>
                  <a:schemeClr val="bg1"/>
                </a:solidFill>
              </a:rPr>
              <a:t>Librerie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5237-6164-1140-BDB0-0AF1FF01B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it-IT" sz="2000">
                <a:solidFill>
                  <a:schemeClr val="bg1"/>
                </a:solidFill>
              </a:rPr>
              <a:t>Angular viene distribuito come una collezione di moduli Javascript.</a:t>
            </a:r>
          </a:p>
          <a:p>
            <a:r>
              <a:rPr lang="it-IT" sz="2000">
                <a:solidFill>
                  <a:schemeClr val="bg1"/>
                </a:solidFill>
              </a:rPr>
              <a:t>Ciascuna libreria Angular ha un nome che inizia col prefisso @angular</a:t>
            </a:r>
          </a:p>
          <a:p>
            <a:r>
              <a:rPr lang="it-IT" sz="2000">
                <a:solidFill>
                  <a:schemeClr val="bg1"/>
                </a:solidFill>
              </a:rPr>
              <a:t>Le librerie Angular vengono importate nel codice usando l’istruzione import</a:t>
            </a:r>
          </a:p>
          <a:p>
            <a:endParaRPr lang="it-IT" sz="20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AAAA5-9A79-D04B-8DF8-4FF64B414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26" y="3322274"/>
            <a:ext cx="7006308" cy="14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208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8AC8B-5640-774E-A7D9-C7C3BC43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Navigazione ai dettagli dell’eroe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8AFDF-E821-D94B-83FD-E3576DF85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componente </a:t>
            </a:r>
            <a:r>
              <a:rPr lang="it-IT" dirty="0" err="1"/>
              <a:t>HeroDetailComponent</a:t>
            </a:r>
            <a:r>
              <a:rPr lang="it-IT" dirty="0"/>
              <a:t> mostra i dettagli relativi all’eroe selezionato</a:t>
            </a:r>
          </a:p>
          <a:p>
            <a:r>
              <a:rPr lang="it-IT" dirty="0"/>
              <a:t>Al momento il </a:t>
            </a:r>
            <a:r>
              <a:rPr lang="it-IT" dirty="0" err="1"/>
              <a:t>HeroDetailComponent</a:t>
            </a:r>
            <a:r>
              <a:rPr lang="it-IT" dirty="0"/>
              <a:t> è visibile solo in fondo al componente lista</a:t>
            </a:r>
          </a:p>
          <a:p>
            <a:r>
              <a:rPr lang="it-IT" dirty="0"/>
              <a:t>Vogliamo visualizzare il dettaglio di un eroe in 3 modi diversi;</a:t>
            </a:r>
          </a:p>
          <a:p>
            <a:pPr lvl="1"/>
            <a:r>
              <a:rPr lang="it-IT" dirty="0"/>
              <a:t>Cliccando un eroe sulla </a:t>
            </a:r>
            <a:r>
              <a:rPr lang="it-IT" dirty="0" err="1"/>
              <a:t>dashboard</a:t>
            </a:r>
            <a:endParaRPr lang="it-IT" dirty="0"/>
          </a:p>
          <a:p>
            <a:pPr lvl="1"/>
            <a:r>
              <a:rPr lang="it-IT" dirty="0"/>
              <a:t>Cliccando su un eroe nella lista</a:t>
            </a:r>
          </a:p>
          <a:p>
            <a:pPr lvl="1"/>
            <a:r>
              <a:rPr lang="it-IT" dirty="0"/>
              <a:t>Attraverso una URL messa nella barra d’indirizzo del browser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57721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38A4-172B-6241-98FF-DCF8D8D69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Modifichiamo </a:t>
            </a:r>
            <a:r>
              <a:rPr lang="it-IT" dirty="0" err="1"/>
              <a:t>hero-list.component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718413-75E4-CF49-AF30-FFFDBDB46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175" y="1690688"/>
            <a:ext cx="7601649" cy="4987393"/>
          </a:xfrm>
        </p:spPr>
      </p:pic>
    </p:spTree>
    <p:extLst>
      <p:ext uri="{BB962C8B-B14F-4D97-AF65-F5344CB8AC3E}">
        <p14:creationId xmlns:p14="http://schemas.microsoft.com/office/powerpoint/2010/main" val="22059660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C5C3-64A6-AC48-89C2-189C4C60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Aggiungiamo una </a:t>
            </a:r>
            <a:r>
              <a:rPr lang="it-IT" dirty="0" err="1"/>
              <a:t>route</a:t>
            </a:r>
            <a:r>
              <a:rPr lang="it-IT" dirty="0"/>
              <a:t> </a:t>
            </a:r>
            <a:r>
              <a:rPr lang="it-IT" dirty="0" err="1"/>
              <a:t>hero</a:t>
            </a:r>
            <a:r>
              <a:rPr lang="it-IT" dirty="0"/>
              <a:t> </a:t>
            </a:r>
            <a:r>
              <a:rPr lang="it-IT" dirty="0" err="1"/>
              <a:t>detail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0A8FC-A0E4-5240-92BB-1C5672182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Una URL /</a:t>
            </a:r>
            <a:r>
              <a:rPr lang="it-IT" dirty="0" err="1"/>
              <a:t>detail</a:t>
            </a:r>
            <a:r>
              <a:rPr lang="it-IT" dirty="0"/>
              <a:t>/11 ci deve portare alla </a:t>
            </a:r>
            <a:r>
              <a:rPr lang="it-IT" dirty="0" err="1"/>
              <a:t>view</a:t>
            </a:r>
            <a:r>
              <a:rPr lang="it-IT" dirty="0"/>
              <a:t> Hero </a:t>
            </a:r>
            <a:r>
              <a:rPr lang="it-IT" dirty="0" err="1"/>
              <a:t>Detail</a:t>
            </a:r>
            <a:r>
              <a:rPr lang="it-IT" dirty="0"/>
              <a:t> dell’eroe con id 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D6EC8-B752-EE41-91CD-771DE3BEE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3014276"/>
            <a:ext cx="9747250" cy="366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269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B0AB4-60E2-B748-B3F3-B40111CD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Aggiungiamo un link su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C7F89D-CCAC-2549-BFF8-A9997140D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866" y="1908402"/>
            <a:ext cx="10127934" cy="4440578"/>
          </a:xfrm>
        </p:spPr>
      </p:pic>
    </p:spTree>
    <p:extLst>
      <p:ext uri="{BB962C8B-B14F-4D97-AF65-F5344CB8AC3E}">
        <p14:creationId xmlns:p14="http://schemas.microsoft.com/office/powerpoint/2010/main" val="26479930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ABC6-83ED-0C4E-A869-8871693B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Aggiungiamo un link su </a:t>
            </a:r>
            <a:r>
              <a:rPr lang="it-IT" dirty="0" err="1"/>
              <a:t>HeroesList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762927-B84B-1D40-954F-CCC69FCE9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995488"/>
            <a:ext cx="8475874" cy="3739356"/>
          </a:xfrm>
        </p:spPr>
      </p:pic>
    </p:spTree>
    <p:extLst>
      <p:ext uri="{BB962C8B-B14F-4D97-AF65-F5344CB8AC3E}">
        <p14:creationId xmlns:p14="http://schemas.microsoft.com/office/powerpoint/2010/main" val="20161404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2F5A0E-EF0C-4647-8F1D-485B242AD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387655"/>
            <a:ext cx="7188199" cy="40793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3F3E8-F7E0-754F-B23B-ACD3E5C10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Modifica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di </a:t>
            </a:r>
            <a:r>
              <a:rPr lang="en-US" sz="2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HeroService</a:t>
            </a: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077267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F3577-2632-2742-8D27-D464A1B8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Modifica di </a:t>
            </a:r>
            <a:r>
              <a:rPr lang="it-IT" dirty="0" err="1"/>
              <a:t>HeroDetailComponent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BC8C6-2A4F-DD4A-B692-3409E520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componente di dettaglio va modificato in modo tale da</a:t>
            </a:r>
          </a:p>
          <a:p>
            <a:pPr lvl="1"/>
            <a:r>
              <a:rPr lang="it-IT" dirty="0"/>
              <a:t>Estrarre dalla </a:t>
            </a:r>
            <a:r>
              <a:rPr lang="it-IT" dirty="0" err="1"/>
              <a:t>route</a:t>
            </a:r>
            <a:r>
              <a:rPr lang="it-IT" dirty="0"/>
              <a:t> il parametro id</a:t>
            </a:r>
          </a:p>
          <a:p>
            <a:pPr lvl="1"/>
            <a:r>
              <a:rPr lang="it-IT" dirty="0"/>
              <a:t>Estrarre dal servizio l’eroe corrispondente a quell’id</a:t>
            </a:r>
          </a:p>
        </p:txBody>
      </p:sp>
    </p:spTree>
    <p:extLst>
      <p:ext uri="{BB962C8B-B14F-4D97-AF65-F5344CB8AC3E}">
        <p14:creationId xmlns:p14="http://schemas.microsoft.com/office/powerpoint/2010/main" val="39233827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4FC895-521D-4647-B031-A43711837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324758"/>
            <a:ext cx="7188199" cy="4205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128686-421B-4649-BE3B-E28CCC48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Modifica di HeroDetailComponent</a:t>
            </a:r>
          </a:p>
        </p:txBody>
      </p:sp>
    </p:spTree>
    <p:extLst>
      <p:ext uri="{BB962C8B-B14F-4D97-AF65-F5344CB8AC3E}">
        <p14:creationId xmlns:p14="http://schemas.microsoft.com/office/powerpoint/2010/main" val="2801911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98F26A-8BD7-714B-983F-1C8FB808D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229342"/>
            <a:ext cx="6553545" cy="44072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2D58B9F-F8DF-D443-B9D2-A853C5E73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Torniamo indietro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93FAA-805E-584B-B54D-9FD462201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Aggiungiamo</a:t>
            </a: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en-US" sz="2000" kern="12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HeroDetail</a:t>
            </a: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un </a:t>
            </a:r>
            <a:r>
              <a:rPr lang="en-US" sz="2000" kern="12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bottone</a:t>
            </a: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che</a:t>
            </a: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torni</a:t>
            </a: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alla</a:t>
            </a: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pagina</a:t>
            </a: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precedente</a:t>
            </a: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2000" kern="12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modifichiamo</a:t>
            </a: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il</a:t>
            </a: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codice</a:t>
            </a:r>
            <a:r>
              <a: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del </a:t>
            </a:r>
            <a:r>
              <a:rPr lang="en-US" sz="2000" kern="12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componente</a:t>
            </a:r>
            <a:endParaRPr lang="en-US" sz="20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0221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CB06EB-E8EC-714B-8AD3-F25AF7F53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639241"/>
            <a:ext cx="7188199" cy="3576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35264-9879-E343-A41F-8048C0B5A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Torniamo indietro</a:t>
            </a:r>
          </a:p>
        </p:txBody>
      </p:sp>
    </p:spTree>
    <p:extLst>
      <p:ext uri="{BB962C8B-B14F-4D97-AF65-F5344CB8AC3E}">
        <p14:creationId xmlns:p14="http://schemas.microsoft.com/office/powerpoint/2010/main" val="391853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25A17-F7BA-F242-B364-9B43519A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19EBD-FCF0-724E-9D21-63540C7F9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3600" dirty="0"/>
              <a:t>Un component controlla una porzione di schermo chiamata </a:t>
            </a:r>
            <a:r>
              <a:rPr lang="it-IT" sz="3600" dirty="0" err="1"/>
              <a:t>view</a:t>
            </a:r>
            <a:r>
              <a:rPr lang="it-IT" sz="3600" dirty="0"/>
              <a:t>.</a:t>
            </a:r>
          </a:p>
          <a:p>
            <a:pPr algn="just"/>
            <a:r>
              <a:rPr lang="it-IT" sz="3600" dirty="0"/>
              <a:t>La logica applicativa del component è contenuta all’interno di una classe. In questa classe, si definisce tutto ciò che serve a supportare la </a:t>
            </a:r>
            <a:r>
              <a:rPr lang="it-IT" sz="3600" dirty="0" err="1"/>
              <a:t>view</a:t>
            </a:r>
            <a:endParaRPr lang="it-IT" sz="3600" dirty="0"/>
          </a:p>
          <a:p>
            <a:pPr algn="just"/>
            <a:r>
              <a:rPr lang="it-IT" sz="3600" dirty="0"/>
              <a:t>La classe interagisce con la </a:t>
            </a:r>
            <a:r>
              <a:rPr lang="it-IT" sz="3600" dirty="0" err="1"/>
              <a:t>view</a:t>
            </a:r>
            <a:r>
              <a:rPr lang="it-IT" sz="3600" dirty="0"/>
              <a:t> attraverso una serie di metodi e proprietà delle API di </a:t>
            </a:r>
            <a:r>
              <a:rPr lang="it-IT" sz="3600" dirty="0" err="1"/>
              <a:t>Angular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295394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2281</Words>
  <Application>Microsoft Macintosh PowerPoint</Application>
  <PresentationFormat>Widescreen</PresentationFormat>
  <Paragraphs>221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4" baseType="lpstr">
      <vt:lpstr>Arial</vt:lpstr>
      <vt:lpstr>Calibri</vt:lpstr>
      <vt:lpstr>Calibri Light</vt:lpstr>
      <vt:lpstr>Menlo</vt:lpstr>
      <vt:lpstr>Office Theme</vt:lpstr>
      <vt:lpstr>Angular: teoria</vt:lpstr>
      <vt:lpstr>Architettura</vt:lpstr>
      <vt:lpstr>PowerPoint Presentation</vt:lpstr>
      <vt:lpstr>Modules</vt:lpstr>
      <vt:lpstr>PowerPoint Presentation</vt:lpstr>
      <vt:lpstr>PowerPoint Presentation</vt:lpstr>
      <vt:lpstr>Lancio dell’applicazione (bootstrap)</vt:lpstr>
      <vt:lpstr>Librerie Angular</vt:lpstr>
      <vt:lpstr>Component</vt:lpstr>
      <vt:lpstr>Demo: Heroes</vt:lpstr>
      <vt:lpstr>Creazione della classe Hero</vt:lpstr>
      <vt:lpstr>Scrittura del componente HeroList</vt:lpstr>
      <vt:lpstr>Creiamo una lista temporanea di eroi</vt:lpstr>
      <vt:lpstr>Aggiungiamo una lista temporanea di eroi</vt:lpstr>
      <vt:lpstr>Component Templates</vt:lpstr>
      <vt:lpstr>Template html</vt:lpstr>
      <vt:lpstr>Direttiva *ngFor</vt:lpstr>
      <vt:lpstr>La direttiva ngFor</vt:lpstr>
      <vt:lpstr>Conditional display con ngIf</vt:lpstr>
      <vt:lpstr>Aggiungiamo un po’ di stile</vt:lpstr>
      <vt:lpstr>Attenti alle novità!!!</vt:lpstr>
      <vt:lpstr>La pagina stilizzata</vt:lpstr>
      <vt:lpstr>Template statement</vt:lpstr>
      <vt:lpstr>Binding Syntax</vt:lpstr>
      <vt:lpstr>Interpolation</vt:lpstr>
      <vt:lpstr>Binding con target</vt:lpstr>
      <vt:lpstr>Binding</vt:lpstr>
      <vt:lpstr>Attributi HTML vs DOM Property</vt:lpstr>
      <vt:lpstr>Attributi HTML vs DOM Property</vt:lpstr>
      <vt:lpstr>Binding targets: Property</vt:lpstr>
      <vt:lpstr>Binding targets: Event </vt:lpstr>
      <vt:lpstr>Binding targets: Two-way</vt:lpstr>
      <vt:lpstr>Binding targets: Class</vt:lpstr>
      <vt:lpstr>Binding Targets: Style</vt:lpstr>
      <vt:lpstr>Binding Targets: Attribute</vt:lpstr>
      <vt:lpstr>Template reference value</vt:lpstr>
      <vt:lpstr>Formattare il testo con la UppercasePipe</vt:lpstr>
      <vt:lpstr>Parametrizzare una Pipe</vt:lpstr>
      <vt:lpstr>Parametrizzare una Pipe</vt:lpstr>
      <vt:lpstr>Concatenare le Pipe</vt:lpstr>
      <vt:lpstr>Pipe Customizzata</vt:lpstr>
      <vt:lpstr>Esempio di Pipe</vt:lpstr>
      <vt:lpstr>Esempio di Pipe</vt:lpstr>
      <vt:lpstr>Andiamo avanti con la demo…</vt:lpstr>
      <vt:lpstr>Scriviamo il template del nuovo componente</vt:lpstr>
      <vt:lpstr>Scriviamo il codice del componente</vt:lpstr>
      <vt:lpstr>@Input</vt:lpstr>
      <vt:lpstr>Aggiunta di &lt;app-hero-detail&gt;</vt:lpstr>
      <vt:lpstr>Angular services</vt:lpstr>
      <vt:lpstr>Hero service</vt:lpstr>
      <vt:lpstr>Hero service</vt:lpstr>
      <vt:lpstr>Fornire (Provide) il servizio</vt:lpstr>
      <vt:lpstr>Fornire il servizio</vt:lpstr>
      <vt:lpstr>Aggiornare il component HeroListComponent </vt:lpstr>
      <vt:lpstr>Dove invocare il servizio?</vt:lpstr>
      <vt:lpstr>Lifecycle Hooks</vt:lpstr>
      <vt:lpstr>Observable Data</vt:lpstr>
      <vt:lpstr>Firme asincrone</vt:lpstr>
      <vt:lpstr>Observable HeroService</vt:lpstr>
      <vt:lpstr>Observable HeroService</vt:lpstr>
      <vt:lpstr>Modifica al componente</vt:lpstr>
      <vt:lpstr>Creazione di un servizio Messages</vt:lpstr>
      <vt:lpstr>Piano d’azione</vt:lpstr>
      <vt:lpstr>Creazione del servizio</vt:lpstr>
      <vt:lpstr>PowerPoint Presentation</vt:lpstr>
      <vt:lpstr>Iniettiamo MessageService in HeroService</vt:lpstr>
      <vt:lpstr>Mostrare i messaggi in MessagesComponent</vt:lpstr>
      <vt:lpstr>Template html di MessagesComponent</vt:lpstr>
      <vt:lpstr>Aggiungiamo un setInterval</vt:lpstr>
      <vt:lpstr>Routing</vt:lpstr>
      <vt:lpstr>Registriamo le rotte in app-routing.module.ts</vt:lpstr>
      <vt:lpstr>Modifichiamo l’app.component.html</vt:lpstr>
      <vt:lpstr>Aggiungiamo un navigation link (routerLink)</vt:lpstr>
      <vt:lpstr>PowerPoint Presentation</vt:lpstr>
      <vt:lpstr>Aggiungiamo un component dashboard</vt:lpstr>
      <vt:lpstr>PowerPoint Presentation</vt:lpstr>
      <vt:lpstr>PowerPoint Presentation</vt:lpstr>
      <vt:lpstr>Aggiungiamo la route dashboard</vt:lpstr>
      <vt:lpstr>Aggiorniamo la nav</vt:lpstr>
      <vt:lpstr>Navigazione ai dettagli dell’eroe</vt:lpstr>
      <vt:lpstr>Modifichiamo hero-list.component</vt:lpstr>
      <vt:lpstr>Aggiungiamo una route hero detail</vt:lpstr>
      <vt:lpstr>Aggiungiamo un link su Dashboard</vt:lpstr>
      <vt:lpstr>Aggiungiamo un link su HeroesList</vt:lpstr>
      <vt:lpstr>Modifica di HeroService</vt:lpstr>
      <vt:lpstr>Modifica di HeroDetailComponent</vt:lpstr>
      <vt:lpstr>Modifica di HeroDetailComponent</vt:lpstr>
      <vt:lpstr>Torniamo indietro</vt:lpstr>
      <vt:lpstr>Torniamo indietro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Angular: teoria</dc:title>
  <dc:creator>Salvatore Sorrentino</dc:creator>
  <cp:lastModifiedBy>Salvatore Sorrentino</cp:lastModifiedBy>
  <cp:revision>38</cp:revision>
  <dcterms:created xsi:type="dcterms:W3CDTF">2018-03-10T19:43:46Z</dcterms:created>
  <dcterms:modified xsi:type="dcterms:W3CDTF">2018-03-11T15:39:13Z</dcterms:modified>
</cp:coreProperties>
</file>